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9"/>
  </p:notesMasterIdLst>
  <p:sldIdLst>
    <p:sldId id="256" r:id="rId2"/>
    <p:sldId id="456" r:id="rId3"/>
    <p:sldId id="457" r:id="rId4"/>
    <p:sldId id="458" r:id="rId5"/>
    <p:sldId id="459" r:id="rId6"/>
    <p:sldId id="460" r:id="rId7"/>
    <p:sldId id="461" r:id="rId8"/>
    <p:sldId id="433" r:id="rId9"/>
    <p:sldId id="434" r:id="rId10"/>
    <p:sldId id="435" r:id="rId11"/>
    <p:sldId id="436" r:id="rId12"/>
    <p:sldId id="437" r:id="rId13"/>
    <p:sldId id="438" r:id="rId14"/>
    <p:sldId id="439" r:id="rId15"/>
    <p:sldId id="447" r:id="rId16"/>
    <p:sldId id="441" r:id="rId17"/>
    <p:sldId id="442" r:id="rId18"/>
    <p:sldId id="443" r:id="rId19"/>
    <p:sldId id="453" r:id="rId20"/>
    <p:sldId id="444" r:id="rId21"/>
    <p:sldId id="454" r:id="rId22"/>
    <p:sldId id="445" r:id="rId23"/>
    <p:sldId id="446" r:id="rId24"/>
    <p:sldId id="448" r:id="rId25"/>
    <p:sldId id="449" r:id="rId26"/>
    <p:sldId id="450" r:id="rId27"/>
    <p:sldId id="451" r:id="rId28"/>
    <p:sldId id="452" r:id="rId29"/>
    <p:sldId id="464" r:id="rId30"/>
    <p:sldId id="466" r:id="rId31"/>
    <p:sldId id="465" r:id="rId32"/>
    <p:sldId id="467" r:id="rId33"/>
    <p:sldId id="468" r:id="rId34"/>
    <p:sldId id="469" r:id="rId35"/>
    <p:sldId id="470" r:id="rId36"/>
    <p:sldId id="471" r:id="rId37"/>
    <p:sldId id="432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7467" autoAdjust="0"/>
  </p:normalViewPr>
  <p:slideViewPr>
    <p:cSldViewPr snapToGrid="0" snapToObjects="1">
      <p:cViewPr varScale="1">
        <p:scale>
          <a:sx n="160" d="100"/>
          <a:sy n="160" d="100"/>
        </p:scale>
        <p:origin x="-112" y="-2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Relationship Id="rId2" Type="http://schemas.openxmlformats.org/officeDocument/2006/relationships/image" Target="../media/image13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Relationship Id="rId2" Type="http://schemas.openxmlformats.org/officeDocument/2006/relationships/image" Target="../media/image13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F6527-18CE-2A4C-96EB-C33FBB97A4DC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00E09-4629-2645-AB5C-A4908981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2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008" y="0"/>
            <a:ext cx="8666252" cy="939316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7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-1" y="939317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1"/>
            <a:ext cx="9143999" cy="939316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564" y="125940"/>
            <a:ext cx="8673696" cy="786917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64" y="1084845"/>
            <a:ext cx="8673696" cy="5458304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2008" y="656960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15720" y="6569608"/>
            <a:ext cx="5788676" cy="288391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56960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4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4" Type="http://schemas.openxmlformats.org/officeDocument/2006/relationships/tags" Target="../tags/tag10.xml"/><Relationship Id="rId5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4" Type="http://schemas.openxmlformats.org/officeDocument/2006/relationships/tags" Target="../tags/tag15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3.png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Relationship Id="rId23" Type="http://schemas.openxmlformats.org/officeDocument/2006/relationships/image" Target="../media/image33.png"/><Relationship Id="rId24" Type="http://schemas.openxmlformats.org/officeDocument/2006/relationships/image" Target="../media/image34.png"/><Relationship Id="rId25" Type="http://schemas.openxmlformats.org/officeDocument/2006/relationships/image" Target="../media/image35.png"/><Relationship Id="rId26" Type="http://schemas.openxmlformats.org/officeDocument/2006/relationships/image" Target="../media/image36.png"/><Relationship Id="rId27" Type="http://schemas.openxmlformats.org/officeDocument/2006/relationships/image" Target="../media/image37.png"/><Relationship Id="rId28" Type="http://schemas.openxmlformats.org/officeDocument/2006/relationships/image" Target="../media/image38.png"/><Relationship Id="rId29" Type="http://schemas.openxmlformats.org/officeDocument/2006/relationships/image" Target="../media/image39.png"/><Relationship Id="rId30" Type="http://schemas.openxmlformats.org/officeDocument/2006/relationships/image" Target="../media/image23.png"/><Relationship Id="rId31" Type="http://schemas.openxmlformats.org/officeDocument/2006/relationships/image" Target="../media/image40.png"/><Relationship Id="rId10" Type="http://schemas.openxmlformats.org/officeDocument/2006/relationships/tags" Target="../tags/tag25.xml"/><Relationship Id="rId11" Type="http://schemas.openxmlformats.org/officeDocument/2006/relationships/tags" Target="../tags/tag26.xml"/><Relationship Id="rId12" Type="http://schemas.openxmlformats.org/officeDocument/2006/relationships/tags" Target="../tags/tag27.xml"/><Relationship Id="rId13" Type="http://schemas.openxmlformats.org/officeDocument/2006/relationships/tags" Target="../tags/tag28.xml"/><Relationship Id="rId14" Type="http://schemas.openxmlformats.org/officeDocument/2006/relationships/tags" Target="../tags/tag29.xml"/><Relationship Id="rId15" Type="http://schemas.openxmlformats.org/officeDocument/2006/relationships/tags" Target="../tags/tag30.xml"/><Relationship Id="rId16" Type="http://schemas.openxmlformats.org/officeDocument/2006/relationships/tags" Target="../tags/tag31.xml"/><Relationship Id="rId17" Type="http://schemas.openxmlformats.org/officeDocument/2006/relationships/slideLayout" Target="../slideLayouts/slideLayout2.xml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1" Type="http://schemas.openxmlformats.org/officeDocument/2006/relationships/tags" Target="../tags/tag16.xml"/><Relationship Id="rId2" Type="http://schemas.openxmlformats.org/officeDocument/2006/relationships/tags" Target="../tags/tag17.xml"/><Relationship Id="rId3" Type="http://schemas.openxmlformats.org/officeDocument/2006/relationships/tags" Target="../tags/tag18.xml"/><Relationship Id="rId4" Type="http://schemas.openxmlformats.org/officeDocument/2006/relationships/tags" Target="../tags/tag19.xml"/><Relationship Id="rId5" Type="http://schemas.openxmlformats.org/officeDocument/2006/relationships/tags" Target="../tags/tag20.xml"/><Relationship Id="rId6" Type="http://schemas.openxmlformats.org/officeDocument/2006/relationships/tags" Target="../tags/tag21.xml"/><Relationship Id="rId7" Type="http://schemas.openxmlformats.org/officeDocument/2006/relationships/tags" Target="../tags/tag22.xml"/><Relationship Id="rId8" Type="http://schemas.openxmlformats.org/officeDocument/2006/relationships/tags" Target="../tags/tag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4" Type="http://schemas.openxmlformats.org/officeDocument/2006/relationships/tags" Target="../tags/tag35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" Type="http://schemas.openxmlformats.org/officeDocument/2006/relationships/tags" Target="../tags/tag32.xml"/><Relationship Id="rId2" Type="http://schemas.openxmlformats.org/officeDocument/2006/relationships/tags" Target="../tags/tag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4" Type="http://schemas.openxmlformats.org/officeDocument/2006/relationships/tags" Target="../tags/tag39.xml"/><Relationship Id="rId5" Type="http://schemas.openxmlformats.org/officeDocument/2006/relationships/tags" Target="../tags/tag40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8" Type="http://schemas.openxmlformats.org/officeDocument/2006/relationships/image" Target="../media/image26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" Type="http://schemas.openxmlformats.org/officeDocument/2006/relationships/tags" Target="../tags/tag36.xml"/><Relationship Id="rId2" Type="http://schemas.openxmlformats.org/officeDocument/2006/relationships/tags" Target="../tags/tag37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" Type="http://schemas.openxmlformats.org/officeDocument/2006/relationships/tags" Target="../tags/tag41.xml"/><Relationship Id="rId2" Type="http://schemas.openxmlformats.org/officeDocument/2006/relationships/tags" Target="../tags/tag42.xml"/><Relationship Id="rId3" Type="http://schemas.openxmlformats.org/officeDocument/2006/relationships/tags" Target="../tags/tag43.xml"/><Relationship Id="rId4" Type="http://schemas.openxmlformats.org/officeDocument/2006/relationships/tags" Target="../tags/tag44.xml"/><Relationship Id="rId5" Type="http://schemas.openxmlformats.org/officeDocument/2006/relationships/tags" Target="../tags/tag45.xml"/><Relationship Id="rId6" Type="http://schemas.openxmlformats.org/officeDocument/2006/relationships/tags" Target="../tags/tag46.xml"/><Relationship Id="rId7" Type="http://schemas.openxmlformats.org/officeDocument/2006/relationships/tags" Target="../tags/tag47.xml"/><Relationship Id="rId8" Type="http://schemas.openxmlformats.org/officeDocument/2006/relationships/tags" Target="../tags/tag48.xml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4" Type="http://schemas.openxmlformats.org/officeDocument/2006/relationships/tags" Target="../tags/tag52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" Type="http://schemas.openxmlformats.org/officeDocument/2006/relationships/tags" Target="../tags/tag49.xml"/><Relationship Id="rId2" Type="http://schemas.openxmlformats.org/officeDocument/2006/relationships/tags" Target="../tags/tag50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" Type="http://schemas.openxmlformats.org/officeDocument/2006/relationships/tags" Target="../tags/tag53.xml"/><Relationship Id="rId2" Type="http://schemas.openxmlformats.org/officeDocument/2006/relationships/tags" Target="../tags/tag54.xml"/><Relationship Id="rId3" Type="http://schemas.openxmlformats.org/officeDocument/2006/relationships/tags" Target="../tags/tag55.xml"/><Relationship Id="rId4" Type="http://schemas.openxmlformats.org/officeDocument/2006/relationships/tags" Target="../tags/tag56.xml"/><Relationship Id="rId5" Type="http://schemas.openxmlformats.org/officeDocument/2006/relationships/tags" Target="../tags/tag57.xml"/><Relationship Id="rId6" Type="http://schemas.openxmlformats.org/officeDocument/2006/relationships/tags" Target="../tags/tag58.xml"/><Relationship Id="rId7" Type="http://schemas.openxmlformats.org/officeDocument/2006/relationships/tags" Target="../tags/tag59.xml"/><Relationship Id="rId8" Type="http://schemas.openxmlformats.org/officeDocument/2006/relationships/slideLayout" Target="../slideLayouts/slideLayout2.xml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20" Type="http://schemas.openxmlformats.org/officeDocument/2006/relationships/image" Target="../media/image74.png"/><Relationship Id="rId21" Type="http://schemas.openxmlformats.org/officeDocument/2006/relationships/image" Target="../media/image75.png"/><Relationship Id="rId22" Type="http://schemas.openxmlformats.org/officeDocument/2006/relationships/image" Target="../media/image49.png"/><Relationship Id="rId23" Type="http://schemas.openxmlformats.org/officeDocument/2006/relationships/image" Target="../media/image76.png"/><Relationship Id="rId10" Type="http://schemas.openxmlformats.org/officeDocument/2006/relationships/tags" Target="../tags/tag69.xml"/><Relationship Id="rId11" Type="http://schemas.openxmlformats.org/officeDocument/2006/relationships/tags" Target="../tags/tag70.xml"/><Relationship Id="rId12" Type="http://schemas.openxmlformats.org/officeDocument/2006/relationships/slideLayout" Target="../slideLayouts/slideLayout2.xml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Relationship Id="rId16" Type="http://schemas.openxmlformats.org/officeDocument/2006/relationships/image" Target="../media/image70.png"/><Relationship Id="rId17" Type="http://schemas.openxmlformats.org/officeDocument/2006/relationships/image" Target="../media/image71.png"/><Relationship Id="rId18" Type="http://schemas.openxmlformats.org/officeDocument/2006/relationships/image" Target="../media/image72.png"/><Relationship Id="rId19" Type="http://schemas.openxmlformats.org/officeDocument/2006/relationships/image" Target="../media/image73.png"/><Relationship Id="rId1" Type="http://schemas.openxmlformats.org/officeDocument/2006/relationships/tags" Target="../tags/tag60.xml"/><Relationship Id="rId2" Type="http://schemas.openxmlformats.org/officeDocument/2006/relationships/tags" Target="../tags/tag61.xml"/><Relationship Id="rId3" Type="http://schemas.openxmlformats.org/officeDocument/2006/relationships/tags" Target="../tags/tag62.xml"/><Relationship Id="rId4" Type="http://schemas.openxmlformats.org/officeDocument/2006/relationships/tags" Target="../tags/tag63.xml"/><Relationship Id="rId5" Type="http://schemas.openxmlformats.org/officeDocument/2006/relationships/tags" Target="../tags/tag64.xml"/><Relationship Id="rId6" Type="http://schemas.openxmlformats.org/officeDocument/2006/relationships/tags" Target="../tags/tag65.xml"/><Relationship Id="rId7" Type="http://schemas.openxmlformats.org/officeDocument/2006/relationships/tags" Target="../tags/tag66.xml"/><Relationship Id="rId8" Type="http://schemas.openxmlformats.org/officeDocument/2006/relationships/tags" Target="../tags/tag6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oleObject" Target="../embeddings/oleObject1.bin"/><Relationship Id="rId6" Type="http://schemas.openxmlformats.org/officeDocument/2006/relationships/image" Target="../media/image3.emf"/><Relationship Id="rId7" Type="http://schemas.openxmlformats.org/officeDocument/2006/relationships/image" Target="../media/image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20" Type="http://schemas.openxmlformats.org/officeDocument/2006/relationships/image" Target="../media/image84.png"/><Relationship Id="rId21" Type="http://schemas.openxmlformats.org/officeDocument/2006/relationships/image" Target="../media/image85.png"/><Relationship Id="rId22" Type="http://schemas.openxmlformats.org/officeDocument/2006/relationships/image" Target="../media/image86.png"/><Relationship Id="rId23" Type="http://schemas.openxmlformats.org/officeDocument/2006/relationships/image" Target="../media/image87.png"/><Relationship Id="rId24" Type="http://schemas.openxmlformats.org/officeDocument/2006/relationships/image" Target="../media/image88.png"/><Relationship Id="rId25" Type="http://schemas.openxmlformats.org/officeDocument/2006/relationships/image" Target="../media/image89.png"/><Relationship Id="rId26" Type="http://schemas.openxmlformats.org/officeDocument/2006/relationships/image" Target="../media/image90.png"/><Relationship Id="rId27" Type="http://schemas.openxmlformats.org/officeDocument/2006/relationships/image" Target="../media/image91.png"/><Relationship Id="rId28" Type="http://schemas.openxmlformats.org/officeDocument/2006/relationships/image" Target="../media/image92.png"/><Relationship Id="rId29" Type="http://schemas.openxmlformats.org/officeDocument/2006/relationships/image" Target="../media/image49.png"/><Relationship Id="rId30" Type="http://schemas.openxmlformats.org/officeDocument/2006/relationships/image" Target="../media/image93.png"/><Relationship Id="rId10" Type="http://schemas.openxmlformats.org/officeDocument/2006/relationships/tags" Target="../tags/tag80.xml"/><Relationship Id="rId11" Type="http://schemas.openxmlformats.org/officeDocument/2006/relationships/tags" Target="../tags/tag81.xml"/><Relationship Id="rId12" Type="http://schemas.openxmlformats.org/officeDocument/2006/relationships/tags" Target="../tags/tag82.xml"/><Relationship Id="rId13" Type="http://schemas.openxmlformats.org/officeDocument/2006/relationships/tags" Target="../tags/tag83.xml"/><Relationship Id="rId14" Type="http://schemas.openxmlformats.org/officeDocument/2006/relationships/tags" Target="../tags/tag84.xml"/><Relationship Id="rId15" Type="http://schemas.openxmlformats.org/officeDocument/2006/relationships/slideLayout" Target="../slideLayouts/slideLayout2.xml"/><Relationship Id="rId16" Type="http://schemas.openxmlformats.org/officeDocument/2006/relationships/image" Target="../media/image82.png"/><Relationship Id="rId17" Type="http://schemas.openxmlformats.org/officeDocument/2006/relationships/image" Target="../media/image83.png"/><Relationship Id="rId18" Type="http://schemas.openxmlformats.org/officeDocument/2006/relationships/image" Target="../media/image72.png"/><Relationship Id="rId19" Type="http://schemas.openxmlformats.org/officeDocument/2006/relationships/image" Target="../media/image75.png"/><Relationship Id="rId1" Type="http://schemas.openxmlformats.org/officeDocument/2006/relationships/tags" Target="../tags/tag71.xml"/><Relationship Id="rId2" Type="http://schemas.openxmlformats.org/officeDocument/2006/relationships/tags" Target="../tags/tag72.xml"/><Relationship Id="rId3" Type="http://schemas.openxmlformats.org/officeDocument/2006/relationships/tags" Target="../tags/tag73.xml"/><Relationship Id="rId4" Type="http://schemas.openxmlformats.org/officeDocument/2006/relationships/tags" Target="../tags/tag74.xml"/><Relationship Id="rId5" Type="http://schemas.openxmlformats.org/officeDocument/2006/relationships/tags" Target="../tags/tag75.xml"/><Relationship Id="rId6" Type="http://schemas.openxmlformats.org/officeDocument/2006/relationships/tags" Target="../tags/tag76.xml"/><Relationship Id="rId7" Type="http://schemas.openxmlformats.org/officeDocument/2006/relationships/tags" Target="../tags/tag77.xml"/><Relationship Id="rId8" Type="http://schemas.openxmlformats.org/officeDocument/2006/relationships/tags" Target="../tags/tag7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scientist.com/article/2100834-how-big-is-a-proton-no-one-knows-exactly-and-thats-a-problem/" TargetMode="External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quantamagazine.org/20160811-new-measurement-deepens-proton-radius-puzzle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jpeg"/><Relationship Id="rId5" Type="http://schemas.openxmlformats.org/officeDocument/2006/relationships/image" Target="../media/image59.png"/><Relationship Id="rId1" Type="http://schemas.openxmlformats.org/officeDocument/2006/relationships/tags" Target="../tags/tag85.x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9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Relationship Id="rId14" Type="http://schemas.openxmlformats.org/officeDocument/2006/relationships/image" Target="../media/image100.png"/><Relationship Id="rId15" Type="http://schemas.openxmlformats.org/officeDocument/2006/relationships/image" Target="../media/image101.png"/><Relationship Id="rId16" Type="http://schemas.openxmlformats.org/officeDocument/2006/relationships/image" Target="../media/image102.png"/><Relationship Id="rId17" Type="http://schemas.openxmlformats.org/officeDocument/2006/relationships/image" Target="../media/image103.png"/><Relationship Id="rId18" Type="http://schemas.openxmlformats.org/officeDocument/2006/relationships/image" Target="../media/image49.png"/><Relationship Id="rId19" Type="http://schemas.openxmlformats.org/officeDocument/2006/relationships/image" Target="../media/image104.png"/><Relationship Id="rId1" Type="http://schemas.openxmlformats.org/officeDocument/2006/relationships/tags" Target="../tags/tag86.xml"/><Relationship Id="rId2" Type="http://schemas.openxmlformats.org/officeDocument/2006/relationships/tags" Target="../tags/tag87.xml"/><Relationship Id="rId3" Type="http://schemas.openxmlformats.org/officeDocument/2006/relationships/tags" Target="../tags/tag88.xml"/><Relationship Id="rId4" Type="http://schemas.openxmlformats.org/officeDocument/2006/relationships/tags" Target="../tags/tag89.xml"/><Relationship Id="rId5" Type="http://schemas.openxmlformats.org/officeDocument/2006/relationships/tags" Target="../tags/tag90.xml"/><Relationship Id="rId6" Type="http://schemas.openxmlformats.org/officeDocument/2006/relationships/tags" Target="../tags/tag91.xml"/><Relationship Id="rId7" Type="http://schemas.openxmlformats.org/officeDocument/2006/relationships/tags" Target="../tags/tag92.xml"/><Relationship Id="rId8" Type="http://schemas.openxmlformats.org/officeDocument/2006/relationships/tags" Target="../tags/tag93.xml"/><Relationship Id="rId9" Type="http://schemas.openxmlformats.org/officeDocument/2006/relationships/tags" Target="../tags/tag94.xml"/><Relationship Id="rId10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106.png"/><Relationship Id="rId13" Type="http://schemas.openxmlformats.org/officeDocument/2006/relationships/image" Target="../media/image107.png"/><Relationship Id="rId14" Type="http://schemas.openxmlformats.org/officeDocument/2006/relationships/image" Target="../media/image108.png"/><Relationship Id="rId15" Type="http://schemas.openxmlformats.org/officeDocument/2006/relationships/image" Target="../media/image109.png"/><Relationship Id="rId16" Type="http://schemas.openxmlformats.org/officeDocument/2006/relationships/image" Target="../media/image110.png"/><Relationship Id="rId1" Type="http://schemas.openxmlformats.org/officeDocument/2006/relationships/tags" Target="../tags/tag95.xml"/><Relationship Id="rId2" Type="http://schemas.openxmlformats.org/officeDocument/2006/relationships/tags" Target="../tags/tag96.xml"/><Relationship Id="rId3" Type="http://schemas.openxmlformats.org/officeDocument/2006/relationships/tags" Target="../tags/tag97.xml"/><Relationship Id="rId4" Type="http://schemas.openxmlformats.org/officeDocument/2006/relationships/tags" Target="../tags/tag98.xml"/><Relationship Id="rId5" Type="http://schemas.openxmlformats.org/officeDocument/2006/relationships/tags" Target="../tags/tag99.xml"/><Relationship Id="rId6" Type="http://schemas.openxmlformats.org/officeDocument/2006/relationships/tags" Target="../tags/tag100.xml"/><Relationship Id="rId7" Type="http://schemas.openxmlformats.org/officeDocument/2006/relationships/tags" Target="../tags/tag101.xml"/><Relationship Id="rId8" Type="http://schemas.openxmlformats.org/officeDocument/2006/relationships/slideLayout" Target="../slideLayouts/slideLayout2.xml"/><Relationship Id="rId9" Type="http://schemas.openxmlformats.org/officeDocument/2006/relationships/image" Target="../media/image105.png"/><Relationship Id="rId10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20" Type="http://schemas.openxmlformats.org/officeDocument/2006/relationships/image" Target="../media/image120.png"/><Relationship Id="rId21" Type="http://schemas.openxmlformats.org/officeDocument/2006/relationships/image" Target="../media/image121.png"/><Relationship Id="rId10" Type="http://schemas.openxmlformats.org/officeDocument/2006/relationships/slideLayout" Target="../slideLayouts/slideLayout2.xml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Relationship Id="rId14" Type="http://schemas.openxmlformats.org/officeDocument/2006/relationships/image" Target="../media/image114.png"/><Relationship Id="rId15" Type="http://schemas.openxmlformats.org/officeDocument/2006/relationships/image" Target="../media/image115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Relationship Id="rId18" Type="http://schemas.openxmlformats.org/officeDocument/2006/relationships/image" Target="../media/image118.png"/><Relationship Id="rId19" Type="http://schemas.openxmlformats.org/officeDocument/2006/relationships/image" Target="../media/image119.png"/><Relationship Id="rId1" Type="http://schemas.openxmlformats.org/officeDocument/2006/relationships/tags" Target="../tags/tag102.xml"/><Relationship Id="rId2" Type="http://schemas.openxmlformats.org/officeDocument/2006/relationships/tags" Target="../tags/tag103.xml"/><Relationship Id="rId3" Type="http://schemas.openxmlformats.org/officeDocument/2006/relationships/tags" Target="../tags/tag104.xml"/><Relationship Id="rId4" Type="http://schemas.openxmlformats.org/officeDocument/2006/relationships/tags" Target="../tags/tag105.xml"/><Relationship Id="rId5" Type="http://schemas.openxmlformats.org/officeDocument/2006/relationships/tags" Target="../tags/tag106.xml"/><Relationship Id="rId6" Type="http://schemas.openxmlformats.org/officeDocument/2006/relationships/tags" Target="../tags/tag107.xml"/><Relationship Id="rId7" Type="http://schemas.openxmlformats.org/officeDocument/2006/relationships/tags" Target="../tags/tag108.xml"/><Relationship Id="rId8" Type="http://schemas.openxmlformats.org/officeDocument/2006/relationships/tags" Target="../tags/tag10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6" Type="http://schemas.openxmlformats.org/officeDocument/2006/relationships/image" Target="../media/image122.png"/><Relationship Id="rId7" Type="http://schemas.openxmlformats.org/officeDocument/2006/relationships/image" Target="../media/image49.png"/><Relationship Id="rId8" Type="http://schemas.openxmlformats.org/officeDocument/2006/relationships/image" Target="../media/image110.png"/><Relationship Id="rId1" Type="http://schemas.openxmlformats.org/officeDocument/2006/relationships/tags" Target="../tags/tag111.xml"/><Relationship Id="rId2" Type="http://schemas.openxmlformats.org/officeDocument/2006/relationships/tags" Target="../tags/tag1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4" Type="http://schemas.openxmlformats.org/officeDocument/2006/relationships/tags" Target="../tags/tag117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7" Type="http://schemas.openxmlformats.org/officeDocument/2006/relationships/image" Target="../media/image56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" Type="http://schemas.openxmlformats.org/officeDocument/2006/relationships/tags" Target="../tags/tag114.xml"/><Relationship Id="rId2" Type="http://schemas.openxmlformats.org/officeDocument/2006/relationships/tags" Target="../tags/tag115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9.png"/><Relationship Id="rId12" Type="http://schemas.openxmlformats.org/officeDocument/2006/relationships/image" Target="../media/image130.png"/><Relationship Id="rId13" Type="http://schemas.openxmlformats.org/officeDocument/2006/relationships/image" Target="../media/image131.png"/><Relationship Id="rId1" Type="http://schemas.openxmlformats.org/officeDocument/2006/relationships/tags" Target="../tags/tag118.xml"/><Relationship Id="rId2" Type="http://schemas.openxmlformats.org/officeDocument/2006/relationships/tags" Target="../tags/tag119.xml"/><Relationship Id="rId3" Type="http://schemas.openxmlformats.org/officeDocument/2006/relationships/tags" Target="../tags/tag120.xml"/><Relationship Id="rId4" Type="http://schemas.openxmlformats.org/officeDocument/2006/relationships/tags" Target="../tags/tag121.xml"/><Relationship Id="rId5" Type="http://schemas.openxmlformats.org/officeDocument/2006/relationships/tags" Target="../tags/tag122.xml"/><Relationship Id="rId6" Type="http://schemas.openxmlformats.org/officeDocument/2006/relationships/tags" Target="../tags/tag123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3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35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13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37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13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4" Type="http://schemas.openxmlformats.org/officeDocument/2006/relationships/tags" Target="../tags/tag6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jpeg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unubb_eventdisplay.png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203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5797" y="4415926"/>
            <a:ext cx="8077200" cy="1673352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Lecture #8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799"/>
            <a:ext cx="8077200" cy="1751461"/>
          </a:xfrm>
        </p:spPr>
        <p:txBody>
          <a:bodyPr>
            <a:normAutofit/>
          </a:bodyPr>
          <a:lstStyle/>
          <a:p>
            <a:r>
              <a:rPr lang="en-US" dirty="0"/>
              <a:t>Prof. Dr. Florencia Canelli</a:t>
            </a:r>
          </a:p>
          <a:p>
            <a:r>
              <a:rPr lang="en-US" dirty="0" err="1"/>
              <a:t>Universität</a:t>
            </a:r>
            <a:r>
              <a:rPr lang="en-US" dirty="0"/>
              <a:t> </a:t>
            </a:r>
            <a:r>
              <a:rPr lang="en-US" dirty="0" smtClean="0"/>
              <a:t>Zürich</a:t>
            </a:r>
          </a:p>
          <a:p>
            <a:endParaRPr lang="en-US" dirty="0"/>
          </a:p>
          <a:p>
            <a:r>
              <a:rPr lang="en-US" dirty="0" smtClean="0"/>
              <a:t>Elementary particle physics - PHY451</a:t>
            </a:r>
          </a:p>
          <a:p>
            <a:r>
              <a:rPr lang="en-US" dirty="0" smtClean="0"/>
              <a:t>HS2016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03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Scattering – non relativistic</a:t>
            </a:r>
            <a:endParaRPr lang="en-US" dirty="0"/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152888" y="1041110"/>
            <a:ext cx="5272087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Rutherford scattering is the </a:t>
            </a:r>
            <a:r>
              <a:rPr lang="en-GB" sz="1800" dirty="0" smtClean="0">
                <a:solidFill>
                  <a:srgbClr val="FF0000"/>
                </a:solidFill>
                <a:cs typeface="+mn-cs"/>
              </a:rPr>
              <a:t>low energy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z="1800" dirty="0" smtClean="0">
                <a:solidFill>
                  <a:srgbClr val="FF0000"/>
                </a:solidFill>
                <a:cs typeface="+mn-cs"/>
              </a:rPr>
              <a:t>    limit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where the recoil of the proton can be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 neglected and the </a:t>
            </a:r>
            <a:r>
              <a:rPr lang="en-GB" sz="1800" dirty="0" smtClean="0">
                <a:solidFill>
                  <a:srgbClr val="FF0000"/>
                </a:solidFill>
                <a:cs typeface="+mn-cs"/>
              </a:rPr>
              <a:t>electron is non-relativistic</a:t>
            </a:r>
          </a:p>
        </p:txBody>
      </p:sp>
      <p:grpSp>
        <p:nvGrpSpPr>
          <p:cNvPr id="5" name="Group 107"/>
          <p:cNvGrpSpPr>
            <a:grpSpLocks/>
          </p:cNvGrpSpPr>
          <p:nvPr/>
        </p:nvGrpSpPr>
        <p:grpSpPr bwMode="auto">
          <a:xfrm>
            <a:off x="5577288" y="1116026"/>
            <a:ext cx="3319462" cy="1295400"/>
            <a:chOff x="3959" y="414"/>
            <a:chExt cx="2091" cy="816"/>
          </a:xfrm>
        </p:grpSpPr>
        <p:pic>
          <p:nvPicPr>
            <p:cNvPr id="6" name="Picture 18" descr="TP_tmp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6" y="800"/>
              <a:ext cx="102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7" name="Line 9"/>
            <p:cNvSpPr>
              <a:spLocks noChangeShapeType="1"/>
            </p:cNvSpPr>
            <p:nvPr/>
          </p:nvSpPr>
          <p:spPr bwMode="auto">
            <a:xfrm>
              <a:off x="4016" y="958"/>
              <a:ext cx="1973" cy="0"/>
            </a:xfrm>
            <a:prstGeom prst="line">
              <a:avLst/>
            </a:prstGeom>
            <a:noFill/>
            <a:ln w="222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4991" y="890"/>
              <a:ext cx="159" cy="15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>
              <a:off x="4219" y="958"/>
              <a:ext cx="681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 flipV="1">
              <a:off x="5172" y="595"/>
              <a:ext cx="545" cy="318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3959" y="683"/>
              <a:ext cx="25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b="0" smtClean="0">
                  <a:cs typeface="+mn-cs"/>
                </a:rPr>
                <a:t>e</a:t>
              </a:r>
              <a:r>
                <a:rPr lang="en-GB" baseline="30000" smtClean="0">
                  <a:latin typeface="Palatino"/>
                  <a:cs typeface="Arial" charset="0"/>
                </a:rPr>
                <a:t>–</a:t>
              </a:r>
              <a:endParaRPr lang="en-GB" baseline="30000" smtClean="0">
                <a:cs typeface="Arial" charset="0"/>
              </a:endParaRP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5762" y="414"/>
              <a:ext cx="25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b="0" smtClean="0">
                  <a:cs typeface="+mn-cs"/>
                </a:rPr>
                <a:t>e</a:t>
              </a:r>
              <a:r>
                <a:rPr lang="en-GB" baseline="30000" smtClean="0">
                  <a:latin typeface="Palatino"/>
                  <a:cs typeface="Arial" charset="0"/>
                </a:rPr>
                <a:t>–</a:t>
              </a:r>
              <a:endParaRPr lang="en-GB" baseline="30000" smtClean="0">
                <a:cs typeface="Arial" charset="0"/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auto">
            <a:xfrm>
              <a:off x="5382" y="778"/>
              <a:ext cx="95" cy="181"/>
            </a:xfrm>
            <a:custGeom>
              <a:avLst/>
              <a:gdLst>
                <a:gd name="T0" fmla="*/ 0 w 95"/>
                <a:gd name="T1" fmla="*/ 0 h 181"/>
                <a:gd name="T2" fmla="*/ 68 w 95"/>
                <a:gd name="T3" fmla="*/ 45 h 181"/>
                <a:gd name="T4" fmla="*/ 91 w 95"/>
                <a:gd name="T5" fmla="*/ 136 h 181"/>
                <a:gd name="T6" fmla="*/ 91 w 95"/>
                <a:gd name="T7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181">
                  <a:moveTo>
                    <a:pt x="0" y="0"/>
                  </a:moveTo>
                  <a:cubicBezTo>
                    <a:pt x="26" y="11"/>
                    <a:pt x="53" y="22"/>
                    <a:pt x="68" y="45"/>
                  </a:cubicBezTo>
                  <a:cubicBezTo>
                    <a:pt x="83" y="68"/>
                    <a:pt x="87" y="113"/>
                    <a:pt x="91" y="136"/>
                  </a:cubicBezTo>
                  <a:cubicBezTo>
                    <a:pt x="95" y="159"/>
                    <a:pt x="93" y="170"/>
                    <a:pt x="91" y="181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4" name="Picture 21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3" y="800"/>
              <a:ext cx="184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5" name="Picture 23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2" y="535"/>
              <a:ext cx="184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6" name="Text Box 97"/>
            <p:cNvSpPr txBox="1">
              <a:spLocks noChangeArrowheads="1"/>
            </p:cNvSpPr>
            <p:nvPr/>
          </p:nvSpPr>
          <p:spPr bwMode="auto">
            <a:xfrm>
              <a:off x="4322" y="999"/>
              <a:ext cx="17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 sz="1800" b="0" dirty="0">
                  <a:solidFill>
                    <a:srgbClr val="FF0000"/>
                  </a:solidFill>
                  <a:cs typeface="+mn-cs"/>
                </a:rPr>
                <a:t>(neglect proton recoil)</a:t>
              </a:r>
              <a:endParaRPr lang="en-US" sz="1600" b="0" dirty="0">
                <a:solidFill>
                  <a:srgbClr val="FF0000"/>
                </a:solidFill>
                <a:cs typeface="+mn-cs"/>
              </a:endParaRPr>
            </a:p>
          </p:txBody>
        </p:sp>
      </p:grpSp>
      <p:grpSp>
        <p:nvGrpSpPr>
          <p:cNvPr id="18" name="Group 50"/>
          <p:cNvGrpSpPr>
            <a:grpSpLocks/>
          </p:cNvGrpSpPr>
          <p:nvPr/>
        </p:nvGrpSpPr>
        <p:grpSpPr bwMode="auto">
          <a:xfrm>
            <a:off x="272008" y="4639263"/>
            <a:ext cx="8444006" cy="1755775"/>
            <a:chOff x="171" y="2298"/>
            <a:chExt cx="5525" cy="1106"/>
          </a:xfrm>
        </p:grpSpPr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171" y="2298"/>
              <a:ext cx="5525" cy="1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«"/>
                <a:defRPr/>
              </a:pPr>
              <a:r>
                <a:rPr lang="en-GB" sz="1800" dirty="0" smtClean="0">
                  <a:solidFill>
                    <a:schemeClr val="accent2"/>
                  </a:solidFill>
                  <a:cs typeface="+mn-cs"/>
                </a:rPr>
                <a:t> This is the normal expression for the Rutherford cross section. It can                                    </a:t>
              </a:r>
            </a:p>
            <a:p>
              <a:pPr>
                <a:buClr>
                  <a:srgbClr val="FF0000"/>
                </a:buClr>
                <a:defRPr/>
              </a:pPr>
              <a:r>
                <a:rPr lang="en-GB" sz="1800" dirty="0" smtClean="0">
                  <a:solidFill>
                    <a:schemeClr val="accent2"/>
                  </a:solidFill>
                  <a:cs typeface="+mn-cs"/>
                </a:rPr>
                <a:t>     be derived by considering the scattering of a non-relativistic particle in the </a:t>
              </a:r>
            </a:p>
            <a:p>
              <a:pPr>
                <a:buClr>
                  <a:srgbClr val="FF0000"/>
                </a:buClr>
                <a:buFont typeface="Wingdings" charset="0"/>
                <a:buNone/>
                <a:defRPr/>
              </a:pPr>
              <a:r>
                <a:rPr lang="en-GB" sz="1800" dirty="0" smtClean="0">
                  <a:solidFill>
                    <a:schemeClr val="accent2"/>
                  </a:solidFill>
                  <a:cs typeface="+mn-cs"/>
                </a:rPr>
                <a:t>     </a:t>
              </a:r>
              <a:r>
                <a:rPr lang="en-GB" sz="1800" dirty="0" smtClean="0">
                  <a:solidFill>
                    <a:srgbClr val="FF0000"/>
                  </a:solidFill>
                  <a:cs typeface="+mn-cs"/>
                </a:rPr>
                <a:t>static Coulomb potential</a:t>
              </a:r>
              <a:r>
                <a:rPr lang="en-GB" sz="1800" dirty="0" smtClean="0">
                  <a:solidFill>
                    <a:schemeClr val="accent2"/>
                  </a:solidFill>
                  <a:cs typeface="+mn-cs"/>
                </a:rPr>
                <a:t> of the proton          , </a:t>
              </a:r>
              <a:r>
                <a:rPr lang="en-GB" sz="1800" dirty="0" smtClean="0">
                  <a:cs typeface="+mn-cs"/>
                </a:rPr>
                <a:t>without any consideration of the</a:t>
              </a:r>
            </a:p>
            <a:p>
              <a:pPr>
                <a:buClr>
                  <a:srgbClr val="FF0000"/>
                </a:buClr>
                <a:buFont typeface="Wingdings" charset="0"/>
                <a:buNone/>
                <a:defRPr/>
              </a:pPr>
              <a:r>
                <a:rPr lang="en-GB" sz="1800" dirty="0" smtClean="0">
                  <a:cs typeface="+mn-cs"/>
                </a:rPr>
                <a:t>     interaction due to the intrinsic magnetic moments</a:t>
              </a:r>
              <a:r>
                <a:rPr lang="en-GB" sz="1800" dirty="0" smtClean="0">
                  <a:solidFill>
                    <a:schemeClr val="accent2"/>
                  </a:solidFill>
                  <a:cs typeface="+mn-cs"/>
                </a:rPr>
                <a:t> of the electron or proton.</a:t>
              </a:r>
            </a:p>
            <a:p>
              <a:pPr>
                <a:buClr>
                  <a:srgbClr val="FF0000"/>
                </a:buClr>
                <a:buFont typeface="Wingdings" charset="0"/>
                <a:buNone/>
                <a:defRPr/>
              </a:pPr>
              <a:r>
                <a:rPr lang="en-GB" sz="1800" dirty="0" smtClean="0">
                  <a:solidFill>
                    <a:schemeClr val="accent2"/>
                  </a:solidFill>
                  <a:cs typeface="+mn-cs"/>
                </a:rPr>
                <a:t>     </a:t>
              </a:r>
              <a:r>
                <a:rPr lang="en-GB" dirty="0">
                  <a:solidFill>
                    <a:schemeClr val="accent2"/>
                  </a:solidFill>
                </a:rPr>
                <a:t>I</a:t>
              </a:r>
              <a:r>
                <a:rPr lang="en-GB" sz="1800" dirty="0" smtClean="0">
                  <a:solidFill>
                    <a:schemeClr val="accent2"/>
                  </a:solidFill>
                  <a:cs typeface="+mn-cs"/>
                </a:rPr>
                <a:t>n this non-relativistic limit only the </a:t>
              </a:r>
              <a:r>
                <a:rPr lang="en-GB" dirty="0" smtClean="0">
                  <a:solidFill>
                    <a:schemeClr val="accent2"/>
                  </a:solidFill>
                </a:rPr>
                <a:t>interaction between </a:t>
              </a:r>
              <a:r>
                <a:rPr lang="en-GB" dirty="0">
                  <a:solidFill>
                    <a:schemeClr val="accent2"/>
                  </a:solidFill>
                </a:rPr>
                <a:t>the </a:t>
              </a:r>
              <a:r>
                <a:rPr lang="en-GB" dirty="0">
                  <a:solidFill>
                    <a:srgbClr val="FF0000"/>
                  </a:solidFill>
                </a:rPr>
                <a:t>electric charges</a:t>
              </a:r>
              <a:r>
                <a:rPr lang="en-GB" dirty="0">
                  <a:solidFill>
                    <a:schemeClr val="accent2"/>
                  </a:solidFill>
                </a:rPr>
                <a:t> </a:t>
              </a:r>
              <a:endParaRPr lang="en-GB" sz="1800" dirty="0" smtClean="0">
                <a:solidFill>
                  <a:schemeClr val="accent2"/>
                </a:solidFill>
                <a:cs typeface="+mn-cs"/>
              </a:endParaRPr>
            </a:p>
            <a:p>
              <a:pPr>
                <a:buClr>
                  <a:srgbClr val="FF0000"/>
                </a:buClr>
                <a:buFont typeface="Wingdings" charset="0"/>
                <a:buNone/>
                <a:defRPr/>
              </a:pPr>
              <a:r>
                <a:rPr lang="en-GB" sz="1800" dirty="0" smtClean="0">
                  <a:solidFill>
                    <a:schemeClr val="accent2"/>
                  </a:solidFill>
                  <a:cs typeface="+mn-cs"/>
                </a:rPr>
                <a:t>     of the particles matters   </a:t>
              </a:r>
            </a:p>
          </p:txBody>
        </p:sp>
        <p:pic>
          <p:nvPicPr>
            <p:cNvPr id="20" name="Picture 23" descr="TP_tmp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" y="2679"/>
              <a:ext cx="331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57"/>
          <p:cNvGrpSpPr>
            <a:grpSpLocks/>
          </p:cNvGrpSpPr>
          <p:nvPr/>
        </p:nvGrpSpPr>
        <p:grpSpPr bwMode="auto">
          <a:xfrm>
            <a:off x="2057663" y="3133876"/>
            <a:ext cx="4500563" cy="973138"/>
            <a:chOff x="1600" y="1366"/>
            <a:chExt cx="2835" cy="613"/>
          </a:xfrm>
        </p:grpSpPr>
        <p:grpSp>
          <p:nvGrpSpPr>
            <p:cNvPr id="23" name="Group 44"/>
            <p:cNvGrpSpPr>
              <a:grpSpLocks/>
            </p:cNvGrpSpPr>
            <p:nvPr/>
          </p:nvGrpSpPr>
          <p:grpSpPr bwMode="auto">
            <a:xfrm>
              <a:off x="1669" y="1366"/>
              <a:ext cx="2653" cy="613"/>
              <a:chOff x="1669" y="1412"/>
              <a:chExt cx="2653" cy="613"/>
            </a:xfrm>
          </p:grpSpPr>
          <p:sp>
            <p:nvSpPr>
              <p:cNvPr id="26" name="Rectangle 37"/>
              <p:cNvSpPr>
                <a:spLocks noChangeArrowheads="1"/>
              </p:cNvSpPr>
              <p:nvPr/>
            </p:nvSpPr>
            <p:spPr bwMode="auto">
              <a:xfrm>
                <a:off x="1669" y="1412"/>
                <a:ext cx="2653" cy="5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grpSp>
            <p:nvGrpSpPr>
              <p:cNvPr id="27" name="Group 43"/>
              <p:cNvGrpSpPr>
                <a:grpSpLocks/>
              </p:cNvGrpSpPr>
              <p:nvPr/>
            </p:nvGrpSpPr>
            <p:grpSpPr bwMode="auto">
              <a:xfrm>
                <a:off x="1691" y="1434"/>
                <a:ext cx="2596" cy="591"/>
                <a:chOff x="1691" y="1434"/>
                <a:chExt cx="2596" cy="591"/>
              </a:xfrm>
            </p:grpSpPr>
            <p:sp>
              <p:nvSpPr>
                <p:cNvPr id="28" name="Rectangle 19"/>
                <p:cNvSpPr>
                  <a:spLocks noChangeArrowheads="1"/>
                </p:cNvSpPr>
                <p:nvPr/>
              </p:nvSpPr>
              <p:spPr bwMode="auto">
                <a:xfrm>
                  <a:off x="1691" y="1434"/>
                  <a:ext cx="2313" cy="5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pic>
              <p:nvPicPr>
                <p:cNvPr id="29" name="Picture 40" descr="TP_tmp"/>
                <p:cNvPicPr>
                  <a:picLocks noChangeAspect="1" noChangeArrowheads="1"/>
                </p:cNvPicPr>
                <p:nvPr>
                  <p:custDataLst>
                    <p:tags r:id="rId1"/>
                  </p:custDataLst>
                </p:nvPr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10" y="1454"/>
                  <a:ext cx="2577" cy="5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grpSp>
        </p:grpSp>
        <p:sp>
          <p:nvSpPr>
            <p:cNvPr id="24" name="Rectangle 56"/>
            <p:cNvSpPr>
              <a:spLocks noChangeArrowheads="1"/>
            </p:cNvSpPr>
            <p:nvPr/>
          </p:nvSpPr>
          <p:spPr bwMode="auto">
            <a:xfrm>
              <a:off x="1600" y="1366"/>
              <a:ext cx="2835" cy="613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476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Scattering – relativistic </a:t>
            </a:r>
            <a:endParaRPr lang="en-US" dirty="0"/>
          </a:p>
        </p:txBody>
      </p: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95332" y="1245630"/>
            <a:ext cx="7891462" cy="641350"/>
            <a:chOff x="240" y="384"/>
            <a:chExt cx="4972" cy="404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240" y="384"/>
              <a:ext cx="497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Tx/>
                <a:buChar char="•"/>
                <a:defRPr/>
              </a:pPr>
              <a:r>
                <a:rPr lang="en-GB" sz="1800" dirty="0" smtClean="0">
                  <a:solidFill>
                    <a:schemeClr val="accent2"/>
                  </a:solidFill>
                  <a:cs typeface="+mn-cs"/>
                </a:rPr>
                <a:t> For Rutherford scattering we are in the limit where the target recoil is </a:t>
              </a:r>
            </a:p>
            <a:p>
              <a:pPr>
                <a:buClr>
                  <a:srgbClr val="FF0000"/>
                </a:buClr>
                <a:defRPr/>
              </a:pPr>
              <a:r>
                <a:rPr lang="en-GB" sz="1800" dirty="0" smtClean="0">
                  <a:solidFill>
                    <a:schemeClr val="accent2"/>
                  </a:solidFill>
                  <a:cs typeface="+mn-cs"/>
                </a:rPr>
                <a:t>   neglected and the scattered particle is non-relativistic</a:t>
              </a:r>
            </a:p>
          </p:txBody>
        </p:sp>
        <p:pic>
          <p:nvPicPr>
            <p:cNvPr id="6" name="Picture 6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6" y="606"/>
              <a:ext cx="699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87773" y="2044657"/>
            <a:ext cx="82978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The limit where the target recoil is neglected and the scattered particle is </a:t>
            </a:r>
          </a:p>
          <a:p>
            <a:pPr>
              <a:buClr>
                <a:srgbClr val="FF0000"/>
              </a:buCl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</a:t>
            </a:r>
            <a:r>
              <a:rPr lang="en-GB" sz="1800" dirty="0" smtClean="0">
                <a:solidFill>
                  <a:srgbClr val="FF0000"/>
                </a:solidFill>
                <a:cs typeface="+mn-cs"/>
              </a:rPr>
              <a:t>relativistic 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(i.e. just neglect the electron mass) is called Mott Scattering </a:t>
            </a: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1663335" y="2752387"/>
            <a:ext cx="4211637" cy="93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10" name="Group 27"/>
          <p:cNvGrpSpPr>
            <a:grpSpLocks/>
          </p:cNvGrpSpPr>
          <p:nvPr/>
        </p:nvGrpSpPr>
        <p:grpSpPr bwMode="auto">
          <a:xfrm>
            <a:off x="1158510" y="2787312"/>
            <a:ext cx="4275137" cy="938212"/>
            <a:chOff x="1669" y="2499"/>
            <a:chExt cx="2694" cy="591"/>
          </a:xfrm>
        </p:grpSpPr>
        <p:sp>
          <p:nvSpPr>
            <p:cNvPr id="11" name="Rectangle 22"/>
            <p:cNvSpPr>
              <a:spLocks noChangeArrowheads="1"/>
            </p:cNvSpPr>
            <p:nvPr/>
          </p:nvSpPr>
          <p:spPr bwMode="auto">
            <a:xfrm>
              <a:off x="1669" y="2499"/>
              <a:ext cx="2313" cy="5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2" name="Picture 24" descr="TP_tmp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8" y="2519"/>
              <a:ext cx="2675" cy="5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14" name="AutoShape 31"/>
          <p:cNvSpPr>
            <a:spLocks/>
          </p:cNvSpPr>
          <p:nvPr/>
        </p:nvSpPr>
        <p:spPr bwMode="auto">
          <a:xfrm rot="16200000">
            <a:off x="5066141" y="3202443"/>
            <a:ext cx="215900" cy="1042988"/>
          </a:xfrm>
          <a:prstGeom prst="leftBrace">
            <a:avLst>
              <a:gd name="adj1" fmla="val 40257"/>
              <a:gd name="adj2" fmla="val 50000"/>
            </a:avLst>
          </a:prstGeom>
          <a:noFill/>
          <a:ln w="222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5" name="AutoShape 32"/>
          <p:cNvSpPr>
            <a:spLocks/>
          </p:cNvSpPr>
          <p:nvPr/>
        </p:nvSpPr>
        <p:spPr bwMode="auto">
          <a:xfrm rot="16200000">
            <a:off x="3588973" y="2914311"/>
            <a:ext cx="252412" cy="1655763"/>
          </a:xfrm>
          <a:prstGeom prst="leftBrace">
            <a:avLst>
              <a:gd name="adj1" fmla="val 54665"/>
              <a:gd name="adj2" fmla="val 50000"/>
            </a:avLst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16" name="Group 40"/>
          <p:cNvGrpSpPr>
            <a:grpSpLocks/>
          </p:cNvGrpSpPr>
          <p:nvPr/>
        </p:nvGrpSpPr>
        <p:grpSpPr bwMode="auto">
          <a:xfrm>
            <a:off x="1769697" y="3833474"/>
            <a:ext cx="2376488" cy="611188"/>
            <a:chOff x="2031" y="3045"/>
            <a:chExt cx="1497" cy="385"/>
          </a:xfrm>
        </p:grpSpPr>
        <p:grpSp>
          <p:nvGrpSpPr>
            <p:cNvPr id="17" name="Group 38"/>
            <p:cNvGrpSpPr>
              <a:grpSpLocks/>
            </p:cNvGrpSpPr>
            <p:nvPr/>
          </p:nvGrpSpPr>
          <p:grpSpPr bwMode="auto">
            <a:xfrm>
              <a:off x="2077" y="3045"/>
              <a:ext cx="1418" cy="366"/>
              <a:chOff x="2281" y="3045"/>
              <a:chExt cx="1418" cy="366"/>
            </a:xfrm>
          </p:grpSpPr>
          <p:sp>
            <p:nvSpPr>
              <p:cNvPr id="19" name="Text Box 33"/>
              <p:cNvSpPr txBox="1">
                <a:spLocks noChangeArrowheads="1"/>
              </p:cNvSpPr>
              <p:nvPr/>
            </p:nvSpPr>
            <p:spPr bwMode="auto">
              <a:xfrm>
                <a:off x="2281" y="3045"/>
                <a:ext cx="1281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GB" sz="1600" smtClean="0">
                    <a:solidFill>
                      <a:srgbClr val="FF0000"/>
                    </a:solidFill>
                    <a:cs typeface="+mn-cs"/>
                  </a:rPr>
                  <a:t>Rutherford formula</a:t>
                </a:r>
              </a:p>
              <a:p>
                <a:pPr>
                  <a:defRPr/>
                </a:pPr>
                <a:r>
                  <a:rPr lang="en-GB" sz="1600" smtClean="0">
                    <a:solidFill>
                      <a:srgbClr val="FF0000"/>
                    </a:solidFill>
                    <a:cs typeface="+mn-cs"/>
                  </a:rPr>
                  <a:t>with </a:t>
                </a:r>
              </a:p>
            </p:txBody>
          </p:sp>
          <p:pic>
            <p:nvPicPr>
              <p:cNvPr id="20" name="Picture 37" descr="TP_tmp"/>
              <p:cNvPicPr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1" y="3249"/>
                <a:ext cx="1078" cy="1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8" name="Rectangle 39"/>
            <p:cNvSpPr>
              <a:spLocks noChangeArrowheads="1"/>
            </p:cNvSpPr>
            <p:nvPr/>
          </p:nvSpPr>
          <p:spPr bwMode="auto">
            <a:xfrm>
              <a:off x="2031" y="3067"/>
              <a:ext cx="1497" cy="363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21" name="Group 44"/>
          <p:cNvGrpSpPr>
            <a:grpSpLocks/>
          </p:cNvGrpSpPr>
          <p:nvPr/>
        </p:nvGrpSpPr>
        <p:grpSpPr bwMode="auto">
          <a:xfrm>
            <a:off x="4506547" y="3795374"/>
            <a:ext cx="3282950" cy="825500"/>
            <a:chOff x="3755" y="2999"/>
            <a:chExt cx="2068" cy="520"/>
          </a:xfrm>
        </p:grpSpPr>
        <p:sp>
          <p:nvSpPr>
            <p:cNvPr id="22" name="Text Box 41"/>
            <p:cNvSpPr txBox="1">
              <a:spLocks noChangeArrowheads="1"/>
            </p:cNvSpPr>
            <p:nvPr/>
          </p:nvSpPr>
          <p:spPr bwMode="auto">
            <a:xfrm>
              <a:off x="3800" y="2999"/>
              <a:ext cx="2023" cy="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z="1600" smtClean="0">
                  <a:solidFill>
                    <a:srgbClr val="0000FF"/>
                  </a:solidFill>
                  <a:cs typeface="+mn-cs"/>
                </a:rPr>
                <a:t>Overlap between initial/final</a:t>
              </a:r>
            </a:p>
            <a:p>
              <a:pPr>
                <a:defRPr/>
              </a:pPr>
              <a:r>
                <a:rPr lang="en-GB" sz="1600" smtClean="0">
                  <a:solidFill>
                    <a:srgbClr val="0000FF"/>
                  </a:solidFill>
                  <a:cs typeface="+mn-cs"/>
                </a:rPr>
                <a:t>state electron wave-functions.  </a:t>
              </a:r>
            </a:p>
            <a:p>
              <a:pPr>
                <a:defRPr/>
              </a:pPr>
              <a:r>
                <a:rPr lang="en-GB" sz="1600" smtClean="0">
                  <a:solidFill>
                    <a:srgbClr val="0000FF"/>
                  </a:solidFill>
                  <a:cs typeface="+mn-cs"/>
                </a:rPr>
                <a:t>Just QM of </a:t>
              </a:r>
              <a:r>
                <a:rPr lang="en-GB" sz="1600" smtClean="0">
                  <a:cs typeface="+mn-cs"/>
                </a:rPr>
                <a:t>spin ½</a:t>
              </a:r>
              <a:r>
                <a:rPr lang="en-GB" sz="1600" smtClean="0">
                  <a:solidFill>
                    <a:srgbClr val="0000FF"/>
                  </a:solidFill>
                  <a:cs typeface="+mn-cs"/>
                </a:rPr>
                <a:t> </a:t>
              </a:r>
            </a:p>
          </p:txBody>
        </p:sp>
        <p:sp>
          <p:nvSpPr>
            <p:cNvPr id="23" name="Rectangle 42"/>
            <p:cNvSpPr>
              <a:spLocks noChangeArrowheads="1"/>
            </p:cNvSpPr>
            <p:nvPr/>
          </p:nvSpPr>
          <p:spPr bwMode="auto">
            <a:xfrm>
              <a:off x="4707" y="3158"/>
              <a:ext cx="11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 algn="ctr" defTabSz="968375">
                <a:defRPr/>
              </a:pPr>
              <a:endParaRPr lang="en-US">
                <a:solidFill>
                  <a:srgbClr val="0000FF"/>
                </a:solidFill>
                <a:cs typeface="+mn-cs"/>
              </a:endParaRPr>
            </a:p>
          </p:txBody>
        </p:sp>
        <p:sp>
          <p:nvSpPr>
            <p:cNvPr id="24" name="Rectangle 43"/>
            <p:cNvSpPr>
              <a:spLocks noChangeArrowheads="1"/>
            </p:cNvSpPr>
            <p:nvPr/>
          </p:nvSpPr>
          <p:spPr bwMode="auto">
            <a:xfrm>
              <a:off x="3755" y="3022"/>
              <a:ext cx="1973" cy="476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25" name="AutoShape 45"/>
          <p:cNvSpPr>
            <a:spLocks noChangeArrowheads="1"/>
          </p:cNvSpPr>
          <p:nvPr/>
        </p:nvSpPr>
        <p:spPr bwMode="auto">
          <a:xfrm>
            <a:off x="7854585" y="4047787"/>
            <a:ext cx="1208087" cy="215900"/>
          </a:xfrm>
          <a:prstGeom prst="rightArrow">
            <a:avLst>
              <a:gd name="adj1" fmla="val 50000"/>
              <a:gd name="adj2" fmla="val 139890"/>
            </a:avLst>
          </a:prstGeom>
          <a:solidFill>
            <a:srgbClr val="FF0000"/>
          </a:solidFill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6" name="AutoShape 46"/>
          <p:cNvSpPr>
            <a:spLocks noChangeArrowheads="1"/>
          </p:cNvSpPr>
          <p:nvPr/>
        </p:nvSpPr>
        <p:spPr bwMode="auto">
          <a:xfrm rot="19268608">
            <a:off x="7854585" y="4012862"/>
            <a:ext cx="1208087" cy="215900"/>
          </a:xfrm>
          <a:prstGeom prst="rightArrow">
            <a:avLst>
              <a:gd name="adj1" fmla="val 50000"/>
              <a:gd name="adj2" fmla="val 139890"/>
            </a:avLst>
          </a:prstGeom>
          <a:solidFill>
            <a:srgbClr val="FF0000"/>
          </a:solidFill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7" name="Text Box 47"/>
          <p:cNvSpPr txBox="1">
            <a:spLocks noChangeArrowheads="1"/>
          </p:cNvSpPr>
          <p:nvPr/>
        </p:nvSpPr>
        <p:spPr bwMode="auto">
          <a:xfrm>
            <a:off x="165182" y="5003224"/>
            <a:ext cx="8247062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NOTE: we could have derived this expression from scattering of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  electrons in a static potential  from a fixed point in space            .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  The interaction is </a:t>
            </a:r>
            <a:r>
              <a:rPr lang="en-GB" sz="1800" dirty="0" smtClean="0">
                <a:solidFill>
                  <a:srgbClr val="FF0000"/>
                </a:solidFill>
                <a:cs typeface="+mn-cs"/>
              </a:rPr>
              <a:t>ELECTRIC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rather than magnetic (spin-spin) in nature.</a:t>
            </a:r>
          </a:p>
        </p:txBody>
      </p:sp>
      <p:sp>
        <p:nvSpPr>
          <p:cNvPr id="32" name="Text Box 49"/>
          <p:cNvSpPr txBox="1">
            <a:spLocks noChangeArrowheads="1"/>
          </p:cNvSpPr>
          <p:nvPr/>
        </p:nvSpPr>
        <p:spPr bwMode="auto">
          <a:xfrm>
            <a:off x="165182" y="6124793"/>
            <a:ext cx="82581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Still haven</a:t>
            </a:r>
            <a:r>
              <a:rPr lang="ja-JP" altLang="en-GB" sz="1800" dirty="0" smtClean="0">
                <a:solidFill>
                  <a:schemeClr val="accent2"/>
                </a:solidFill>
                <a:latin typeface="Palatino"/>
                <a:cs typeface="+mn-cs"/>
              </a:rPr>
              <a:t>’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t taken into account the charge distribution of the proton</a:t>
            </a:r>
            <a:r>
              <a:rPr lang="en-GB" sz="1800" dirty="0" smtClean="0">
                <a:solidFill>
                  <a:schemeClr val="accent2"/>
                </a:solidFill>
                <a:latin typeface="Palatino"/>
                <a:cs typeface="+mn-cs"/>
              </a:rPr>
              <a:t>…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.. </a:t>
            </a:r>
          </a:p>
        </p:txBody>
      </p:sp>
      <p:pic>
        <p:nvPicPr>
          <p:cNvPr id="33" name="Picture 50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264" y="5301674"/>
            <a:ext cx="525462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7132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Scattering – relativistic + charge distribution </a:t>
            </a:r>
            <a:endParaRPr lang="en-US" dirty="0"/>
          </a:p>
        </p:txBody>
      </p: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6696475" y="1079365"/>
            <a:ext cx="1800225" cy="1728788"/>
            <a:chOff x="920" y="527"/>
            <a:chExt cx="1134" cy="1089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920" y="890"/>
              <a:ext cx="749" cy="726"/>
            </a:xfrm>
            <a:prstGeom prst="ellipse">
              <a:avLst/>
            </a:prstGeom>
            <a:solidFill>
              <a:srgbClr val="FFFFCC"/>
            </a:solidFill>
            <a:ln w="222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" name="Line 6"/>
            <p:cNvSpPr>
              <a:spLocks noChangeShapeType="1"/>
            </p:cNvSpPr>
            <p:nvPr/>
          </p:nvSpPr>
          <p:spPr bwMode="auto">
            <a:xfrm flipV="1">
              <a:off x="1306" y="709"/>
              <a:ext cx="748" cy="5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 flipV="1">
              <a:off x="1555" y="981"/>
              <a:ext cx="136" cy="9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" name="Line 9"/>
            <p:cNvSpPr>
              <a:spLocks noChangeShapeType="1"/>
            </p:cNvSpPr>
            <p:nvPr/>
          </p:nvSpPr>
          <p:spPr bwMode="auto">
            <a:xfrm flipH="1" flipV="1">
              <a:off x="1238" y="1117"/>
              <a:ext cx="68" cy="136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9" name="Oval 10"/>
            <p:cNvSpPr>
              <a:spLocks noChangeArrowheads="1"/>
            </p:cNvSpPr>
            <p:nvPr/>
          </p:nvSpPr>
          <p:spPr bwMode="auto">
            <a:xfrm>
              <a:off x="1147" y="980"/>
              <a:ext cx="113" cy="91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 flipH="1" flipV="1">
              <a:off x="1192" y="1026"/>
              <a:ext cx="114" cy="2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 flipV="1">
              <a:off x="1193" y="845"/>
              <a:ext cx="499" cy="181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V="1">
              <a:off x="1193" y="709"/>
              <a:ext cx="861" cy="3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3" name="Oval 14"/>
            <p:cNvSpPr>
              <a:spLocks noChangeArrowheads="1"/>
            </p:cNvSpPr>
            <p:nvPr/>
          </p:nvSpPr>
          <p:spPr bwMode="auto">
            <a:xfrm>
              <a:off x="1215" y="527"/>
              <a:ext cx="23" cy="159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4" name="Picture 15" descr="TP_tmp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9" y="981"/>
              <a:ext cx="110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5" name="Picture 18" descr="TP_tmp"/>
            <p:cNvPicPr>
              <a:picLocks noChangeAspect="1" noChangeArrowheads="1"/>
            </p:cNvPicPr>
            <p:nvPr>
              <p:custDataLst>
                <p:tags r:id="rId15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" y="1107"/>
              <a:ext cx="128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6" name="Picture 20" descr="TP_tmp"/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" y="630"/>
              <a:ext cx="403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17" name="Text Box 43"/>
          <p:cNvSpPr txBox="1">
            <a:spLocks noChangeArrowheads="1"/>
          </p:cNvSpPr>
          <p:nvPr/>
        </p:nvSpPr>
        <p:spPr bwMode="auto">
          <a:xfrm>
            <a:off x="92832" y="4435888"/>
            <a:ext cx="527289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Fix       and integrate over           with substitution </a:t>
            </a:r>
          </a:p>
        </p:txBody>
      </p:sp>
      <p:pic>
        <p:nvPicPr>
          <p:cNvPr id="18" name="Picture 44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82" y="4488275"/>
            <a:ext cx="204787" cy="23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9" name="Picture 46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004" y="4459700"/>
            <a:ext cx="436562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" name="Picture 47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27" y="4429538"/>
            <a:ext cx="116840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1" name="Picture 55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1976325"/>
            <a:ext cx="2833687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2" name="Picture 56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44" y="3102388"/>
            <a:ext cx="8040688" cy="134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3" name="Text Box 57"/>
          <p:cNvSpPr txBox="1">
            <a:spLocks noChangeArrowheads="1"/>
          </p:cNvSpPr>
          <p:nvPr/>
        </p:nvSpPr>
        <p:spPr bwMode="auto">
          <a:xfrm>
            <a:off x="22982" y="970764"/>
            <a:ext cx="6324465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Consider the scattering of an electron in the static potential</a:t>
            </a:r>
          </a:p>
          <a:p>
            <a:pPr>
              <a:buClr>
                <a:srgbClr val="FF0000"/>
              </a:buCl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due to an extended charge distribution.</a:t>
            </a:r>
          </a:p>
        </p:txBody>
      </p:sp>
      <p:sp>
        <p:nvSpPr>
          <p:cNvPr id="24" name="Text Box 58"/>
          <p:cNvSpPr txBox="1">
            <a:spLocks noChangeArrowheads="1"/>
          </p:cNvSpPr>
          <p:nvPr/>
        </p:nvSpPr>
        <p:spPr bwMode="auto">
          <a:xfrm>
            <a:off x="0" y="1590562"/>
            <a:ext cx="5054887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The potential at      from the centre is given by:</a:t>
            </a:r>
          </a:p>
        </p:txBody>
      </p:sp>
      <p:pic>
        <p:nvPicPr>
          <p:cNvPr id="25" name="Picture 59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509" y="1642950"/>
            <a:ext cx="174625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6" name="Text Box 60"/>
          <p:cNvSpPr txBox="1">
            <a:spLocks noChangeArrowheads="1"/>
          </p:cNvSpPr>
          <p:nvPr/>
        </p:nvSpPr>
        <p:spPr bwMode="auto">
          <a:xfrm>
            <a:off x="22982" y="2722975"/>
            <a:ext cx="673483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In first order perturbation theory the matrix element is given by:</a:t>
            </a:r>
          </a:p>
        </p:txBody>
      </p:sp>
      <p:sp>
        <p:nvSpPr>
          <p:cNvPr id="27" name="Text Box 68"/>
          <p:cNvSpPr txBox="1">
            <a:spLocks noChangeArrowheads="1"/>
          </p:cNvSpPr>
          <p:nvPr/>
        </p:nvSpPr>
        <p:spPr bwMode="auto">
          <a:xfrm>
            <a:off x="56319" y="5466175"/>
            <a:ext cx="8312189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The resulting matrix element is equivalent to the matrix element for scattering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 from a </a:t>
            </a:r>
            <a:r>
              <a:rPr lang="en-GB" sz="1800" dirty="0" smtClean="0">
                <a:solidFill>
                  <a:srgbClr val="FF0000"/>
                </a:solidFill>
                <a:cs typeface="+mn-cs"/>
              </a:rPr>
              <a:t>point source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multiplied by the </a:t>
            </a:r>
            <a:r>
              <a:rPr lang="en-GB" sz="1800" dirty="0" smtClean="0">
                <a:solidFill>
                  <a:srgbClr val="FF0000"/>
                </a:solidFill>
                <a:cs typeface="+mn-cs"/>
              </a:rPr>
              <a:t>form factor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</a:t>
            </a:r>
          </a:p>
        </p:txBody>
      </p:sp>
      <p:sp>
        <p:nvSpPr>
          <p:cNvPr id="28" name="Rectangle 69"/>
          <p:cNvSpPr>
            <a:spLocks noChangeArrowheads="1"/>
          </p:cNvSpPr>
          <p:nvPr/>
        </p:nvSpPr>
        <p:spPr bwMode="auto">
          <a:xfrm>
            <a:off x="3009069" y="6142450"/>
            <a:ext cx="3060700" cy="685800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29" name="Picture 70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719" y="6178963"/>
            <a:ext cx="2746375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0" name="Picture 72" descr="TP_tmp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32" y="4802600"/>
            <a:ext cx="74771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31" name="Group 75"/>
          <p:cNvGrpSpPr>
            <a:grpSpLocks noChangeAspect="1"/>
          </p:cNvGrpSpPr>
          <p:nvPr/>
        </p:nvGrpSpPr>
        <p:grpSpPr bwMode="auto">
          <a:xfrm>
            <a:off x="7525553" y="2752344"/>
            <a:ext cx="1582738" cy="862013"/>
            <a:chOff x="4844" y="1389"/>
            <a:chExt cx="1247" cy="680"/>
          </a:xfrm>
        </p:grpSpPr>
        <p:sp>
          <p:nvSpPr>
            <p:cNvPr id="32" name="Line 62"/>
            <p:cNvSpPr>
              <a:spLocks noChangeAspect="1" noChangeShapeType="1"/>
            </p:cNvSpPr>
            <p:nvPr/>
          </p:nvSpPr>
          <p:spPr bwMode="auto">
            <a:xfrm>
              <a:off x="4889" y="1773"/>
              <a:ext cx="590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3" name="Line 63"/>
            <p:cNvSpPr>
              <a:spLocks noChangeAspect="1" noChangeShapeType="1"/>
            </p:cNvSpPr>
            <p:nvPr/>
          </p:nvSpPr>
          <p:spPr bwMode="auto">
            <a:xfrm flipV="1">
              <a:off x="5501" y="1434"/>
              <a:ext cx="454" cy="317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34" name="Picture 64" descr="TP_tmp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9" y="1571"/>
              <a:ext cx="184" cy="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5" name="Picture 67" descr="TP_tmp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9" y="1412"/>
              <a:ext cx="184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6" name="Picture 73" descr="TP_tmp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2" y="1842"/>
              <a:ext cx="1012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7" name="Rectangle 74"/>
            <p:cNvSpPr>
              <a:spLocks noChangeAspect="1" noChangeArrowheads="1"/>
            </p:cNvSpPr>
            <p:nvPr/>
          </p:nvSpPr>
          <p:spPr bwMode="auto">
            <a:xfrm>
              <a:off x="4844" y="1389"/>
              <a:ext cx="1247" cy="680"/>
            </a:xfrm>
            <a:prstGeom prst="rect">
              <a:avLst/>
            </a:prstGeom>
            <a:noFill/>
            <a:ln w="22225">
              <a:solidFill>
                <a:srgbClr val="FF99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pic>
        <p:nvPicPr>
          <p:cNvPr id="38" name="Picture 76" descr="TP_tmp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791" y="974590"/>
            <a:ext cx="52546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9" name="Picture 78" descr="TP_tmp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2139837"/>
            <a:ext cx="160655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0" name="Text Box 79"/>
          <p:cNvSpPr txBox="1">
            <a:spLocks noChangeArrowheads="1"/>
          </p:cNvSpPr>
          <p:nvPr/>
        </p:nvSpPr>
        <p:spPr bwMode="auto">
          <a:xfrm>
            <a:off x="4086225" y="2119200"/>
            <a:ext cx="6381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800" smtClean="0">
                <a:solidFill>
                  <a:schemeClr val="accent2"/>
                </a:solidFill>
                <a:cs typeface="+mn-cs"/>
              </a:rPr>
              <a:t>with</a:t>
            </a:r>
          </a:p>
        </p:txBody>
      </p:sp>
    </p:spTree>
    <p:extLst>
      <p:ext uri="{BB962C8B-B14F-4D97-AF65-F5344CB8AC3E}">
        <p14:creationId xmlns:p14="http://schemas.microsoft.com/office/powerpoint/2010/main" val="2277268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Scattering – </a:t>
            </a:r>
            <a:r>
              <a:rPr lang="en-US" dirty="0"/>
              <a:t>relativistic + charge distribution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2095500" y="2605697"/>
            <a:ext cx="792163" cy="755650"/>
          </a:xfrm>
          <a:prstGeom prst="ellipse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747713" y="3227997"/>
            <a:ext cx="19431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781050" y="2794610"/>
            <a:ext cx="1620838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 flipV="1">
            <a:off x="2401888" y="1967522"/>
            <a:ext cx="1079500" cy="82708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 flipV="1">
            <a:off x="2689225" y="2435835"/>
            <a:ext cx="1044575" cy="792162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H="1" flipV="1">
            <a:off x="2401888" y="2794610"/>
            <a:ext cx="287337" cy="433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2401888" y="2794610"/>
            <a:ext cx="0" cy="433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 flipV="1">
            <a:off x="2870200" y="2219935"/>
            <a:ext cx="287338" cy="2159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 flipV="1">
            <a:off x="3159125" y="2651735"/>
            <a:ext cx="287338" cy="2159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 flipV="1">
            <a:off x="1249363" y="2794610"/>
            <a:ext cx="433387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 flipV="1">
            <a:off x="1249363" y="3227997"/>
            <a:ext cx="433387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3824067" y="2034870"/>
            <a:ext cx="4886321" cy="1479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The finite size of the scattering centre </a:t>
            </a:r>
          </a:p>
          <a:p>
            <a:pPr>
              <a:buClr>
                <a:srgbClr val="FF0000"/>
              </a:buCl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introduces a phase difference between</a:t>
            </a:r>
          </a:p>
          <a:p>
            <a:pPr>
              <a:buClr>
                <a:srgbClr val="FF0000"/>
              </a:buCl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plane waves </a:t>
            </a:r>
            <a:r>
              <a:rPr lang="ja-JP" altLang="en-GB" sz="1800" dirty="0" smtClean="0">
                <a:solidFill>
                  <a:schemeClr val="accent2"/>
                </a:solidFill>
                <a:latin typeface="Palatino"/>
                <a:cs typeface="+mn-cs"/>
              </a:rPr>
              <a:t>“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scattered from different points</a:t>
            </a:r>
          </a:p>
          <a:p>
            <a:pPr>
              <a:buClr>
                <a:srgbClr val="FF0000"/>
              </a:buCl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in space</a:t>
            </a:r>
            <a:r>
              <a:rPr lang="ja-JP" altLang="en-GB" sz="1800" dirty="0" smtClean="0">
                <a:solidFill>
                  <a:schemeClr val="accent2"/>
                </a:solidFill>
                <a:latin typeface="Palatino"/>
                <a:cs typeface="+mn-cs"/>
              </a:rPr>
              <a:t>”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. If wavelength is long compared </a:t>
            </a:r>
          </a:p>
          <a:p>
            <a:pPr>
              <a:buClr>
                <a:srgbClr val="FF0000"/>
              </a:buCl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to size all waves in phase and </a:t>
            </a:r>
          </a:p>
        </p:txBody>
      </p:sp>
      <p:pic>
        <p:nvPicPr>
          <p:cNvPr id="18" name="Picture 18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682" y="3150882"/>
            <a:ext cx="11969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9" name="Freeform 33"/>
          <p:cNvSpPr>
            <a:spLocks/>
          </p:cNvSpPr>
          <p:nvPr/>
        </p:nvSpPr>
        <p:spPr bwMode="auto">
          <a:xfrm>
            <a:off x="4170363" y="4090010"/>
            <a:ext cx="1019175" cy="935037"/>
          </a:xfrm>
          <a:custGeom>
            <a:avLst/>
            <a:gdLst>
              <a:gd name="T0" fmla="*/ 0 w 703"/>
              <a:gd name="T1" fmla="*/ 0 h 589"/>
              <a:gd name="T2" fmla="*/ 91 w 703"/>
              <a:gd name="T3" fmla="*/ 45 h 589"/>
              <a:gd name="T4" fmla="*/ 181 w 703"/>
              <a:gd name="T5" fmla="*/ 158 h 589"/>
              <a:gd name="T6" fmla="*/ 317 w 703"/>
              <a:gd name="T7" fmla="*/ 362 h 589"/>
              <a:gd name="T8" fmla="*/ 476 w 703"/>
              <a:gd name="T9" fmla="*/ 521 h 589"/>
              <a:gd name="T10" fmla="*/ 567 w 703"/>
              <a:gd name="T11" fmla="*/ 567 h 589"/>
              <a:gd name="T12" fmla="*/ 703 w 703"/>
              <a:gd name="T13" fmla="*/ 589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3" h="589">
                <a:moveTo>
                  <a:pt x="0" y="0"/>
                </a:moveTo>
                <a:cubicBezTo>
                  <a:pt x="30" y="9"/>
                  <a:pt x="61" y="19"/>
                  <a:pt x="91" y="45"/>
                </a:cubicBezTo>
                <a:cubicBezTo>
                  <a:pt x="121" y="71"/>
                  <a:pt x="143" y="105"/>
                  <a:pt x="181" y="158"/>
                </a:cubicBezTo>
                <a:cubicBezTo>
                  <a:pt x="219" y="211"/>
                  <a:pt x="268" y="302"/>
                  <a:pt x="317" y="362"/>
                </a:cubicBezTo>
                <a:cubicBezTo>
                  <a:pt x="366" y="422"/>
                  <a:pt x="434" y="487"/>
                  <a:pt x="476" y="521"/>
                </a:cubicBezTo>
                <a:cubicBezTo>
                  <a:pt x="518" y="555"/>
                  <a:pt x="529" y="556"/>
                  <a:pt x="567" y="567"/>
                </a:cubicBezTo>
                <a:cubicBezTo>
                  <a:pt x="605" y="578"/>
                  <a:pt x="654" y="583"/>
                  <a:pt x="703" y="589"/>
                </a:cubicBezTo>
              </a:path>
            </a:pathLst>
          </a:custGeom>
          <a:noFill/>
          <a:ln w="222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" name="Freeform 34"/>
          <p:cNvSpPr>
            <a:spLocks/>
          </p:cNvSpPr>
          <p:nvPr/>
        </p:nvSpPr>
        <p:spPr bwMode="auto">
          <a:xfrm>
            <a:off x="4170363" y="5385410"/>
            <a:ext cx="692150" cy="790575"/>
          </a:xfrm>
          <a:custGeom>
            <a:avLst/>
            <a:gdLst>
              <a:gd name="T0" fmla="*/ 0 w 703"/>
              <a:gd name="T1" fmla="*/ 0 h 589"/>
              <a:gd name="T2" fmla="*/ 91 w 703"/>
              <a:gd name="T3" fmla="*/ 45 h 589"/>
              <a:gd name="T4" fmla="*/ 181 w 703"/>
              <a:gd name="T5" fmla="*/ 158 h 589"/>
              <a:gd name="T6" fmla="*/ 317 w 703"/>
              <a:gd name="T7" fmla="*/ 362 h 589"/>
              <a:gd name="T8" fmla="*/ 476 w 703"/>
              <a:gd name="T9" fmla="*/ 521 h 589"/>
              <a:gd name="T10" fmla="*/ 567 w 703"/>
              <a:gd name="T11" fmla="*/ 567 h 589"/>
              <a:gd name="T12" fmla="*/ 703 w 703"/>
              <a:gd name="T13" fmla="*/ 589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3" h="589">
                <a:moveTo>
                  <a:pt x="0" y="0"/>
                </a:moveTo>
                <a:cubicBezTo>
                  <a:pt x="30" y="9"/>
                  <a:pt x="61" y="19"/>
                  <a:pt x="91" y="45"/>
                </a:cubicBezTo>
                <a:cubicBezTo>
                  <a:pt x="121" y="71"/>
                  <a:pt x="143" y="105"/>
                  <a:pt x="181" y="158"/>
                </a:cubicBezTo>
                <a:cubicBezTo>
                  <a:pt x="219" y="211"/>
                  <a:pt x="268" y="302"/>
                  <a:pt x="317" y="362"/>
                </a:cubicBezTo>
                <a:cubicBezTo>
                  <a:pt x="366" y="422"/>
                  <a:pt x="434" y="487"/>
                  <a:pt x="476" y="521"/>
                </a:cubicBezTo>
                <a:cubicBezTo>
                  <a:pt x="518" y="555"/>
                  <a:pt x="529" y="556"/>
                  <a:pt x="567" y="567"/>
                </a:cubicBezTo>
                <a:cubicBezTo>
                  <a:pt x="605" y="578"/>
                  <a:pt x="654" y="583"/>
                  <a:pt x="703" y="589"/>
                </a:cubicBezTo>
              </a:path>
            </a:pathLst>
          </a:custGeom>
          <a:noFill/>
          <a:ln w="222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1" name="Line 35"/>
          <p:cNvSpPr>
            <a:spLocks noChangeShapeType="1"/>
          </p:cNvSpPr>
          <p:nvPr/>
        </p:nvSpPr>
        <p:spPr bwMode="auto">
          <a:xfrm>
            <a:off x="5783263" y="4090010"/>
            <a:ext cx="460375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2" name="Line 36"/>
          <p:cNvSpPr>
            <a:spLocks noChangeShapeType="1"/>
          </p:cNvSpPr>
          <p:nvPr/>
        </p:nvSpPr>
        <p:spPr bwMode="auto">
          <a:xfrm>
            <a:off x="6243638" y="4090010"/>
            <a:ext cx="0" cy="936625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3" name="Freeform 37"/>
          <p:cNvSpPr>
            <a:spLocks/>
          </p:cNvSpPr>
          <p:nvPr/>
        </p:nvSpPr>
        <p:spPr bwMode="auto">
          <a:xfrm>
            <a:off x="5783263" y="5325085"/>
            <a:ext cx="1150937" cy="852487"/>
          </a:xfrm>
          <a:custGeom>
            <a:avLst/>
            <a:gdLst>
              <a:gd name="T0" fmla="*/ 0 w 794"/>
              <a:gd name="T1" fmla="*/ 4 h 605"/>
              <a:gd name="T2" fmla="*/ 45 w 794"/>
              <a:gd name="T3" fmla="*/ 27 h 605"/>
              <a:gd name="T4" fmla="*/ 113 w 794"/>
              <a:gd name="T5" fmla="*/ 163 h 605"/>
              <a:gd name="T6" fmla="*/ 204 w 794"/>
              <a:gd name="T7" fmla="*/ 345 h 605"/>
              <a:gd name="T8" fmla="*/ 250 w 794"/>
              <a:gd name="T9" fmla="*/ 503 h 605"/>
              <a:gd name="T10" fmla="*/ 295 w 794"/>
              <a:gd name="T11" fmla="*/ 594 h 605"/>
              <a:gd name="T12" fmla="*/ 363 w 794"/>
              <a:gd name="T13" fmla="*/ 571 h 605"/>
              <a:gd name="T14" fmla="*/ 408 w 794"/>
              <a:gd name="T15" fmla="*/ 526 h 605"/>
              <a:gd name="T16" fmla="*/ 454 w 794"/>
              <a:gd name="T17" fmla="*/ 503 h 605"/>
              <a:gd name="T18" fmla="*/ 499 w 794"/>
              <a:gd name="T19" fmla="*/ 503 h 605"/>
              <a:gd name="T20" fmla="*/ 544 w 794"/>
              <a:gd name="T21" fmla="*/ 526 h 605"/>
              <a:gd name="T22" fmla="*/ 567 w 794"/>
              <a:gd name="T23" fmla="*/ 571 h 605"/>
              <a:gd name="T24" fmla="*/ 612 w 794"/>
              <a:gd name="T25" fmla="*/ 594 h 605"/>
              <a:gd name="T26" fmla="*/ 658 w 794"/>
              <a:gd name="T27" fmla="*/ 571 h 605"/>
              <a:gd name="T28" fmla="*/ 748 w 794"/>
              <a:gd name="T29" fmla="*/ 571 h 605"/>
              <a:gd name="T30" fmla="*/ 794 w 794"/>
              <a:gd name="T31" fmla="*/ 594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94" h="605">
                <a:moveTo>
                  <a:pt x="0" y="4"/>
                </a:moveTo>
                <a:cubicBezTo>
                  <a:pt x="13" y="2"/>
                  <a:pt x="26" y="0"/>
                  <a:pt x="45" y="27"/>
                </a:cubicBezTo>
                <a:cubicBezTo>
                  <a:pt x="64" y="54"/>
                  <a:pt x="87" y="110"/>
                  <a:pt x="113" y="163"/>
                </a:cubicBezTo>
                <a:cubicBezTo>
                  <a:pt x="139" y="216"/>
                  <a:pt x="181" y="288"/>
                  <a:pt x="204" y="345"/>
                </a:cubicBezTo>
                <a:cubicBezTo>
                  <a:pt x="227" y="402"/>
                  <a:pt x="235" y="462"/>
                  <a:pt x="250" y="503"/>
                </a:cubicBezTo>
                <a:cubicBezTo>
                  <a:pt x="265" y="544"/>
                  <a:pt x="276" y="583"/>
                  <a:pt x="295" y="594"/>
                </a:cubicBezTo>
                <a:cubicBezTo>
                  <a:pt x="314" y="605"/>
                  <a:pt x="344" y="582"/>
                  <a:pt x="363" y="571"/>
                </a:cubicBezTo>
                <a:cubicBezTo>
                  <a:pt x="382" y="560"/>
                  <a:pt x="393" y="537"/>
                  <a:pt x="408" y="526"/>
                </a:cubicBezTo>
                <a:cubicBezTo>
                  <a:pt x="423" y="515"/>
                  <a:pt x="439" y="507"/>
                  <a:pt x="454" y="503"/>
                </a:cubicBezTo>
                <a:cubicBezTo>
                  <a:pt x="469" y="499"/>
                  <a:pt x="484" y="499"/>
                  <a:pt x="499" y="503"/>
                </a:cubicBezTo>
                <a:cubicBezTo>
                  <a:pt x="514" y="507"/>
                  <a:pt x="533" y="515"/>
                  <a:pt x="544" y="526"/>
                </a:cubicBezTo>
                <a:cubicBezTo>
                  <a:pt x="555" y="537"/>
                  <a:pt x="556" y="560"/>
                  <a:pt x="567" y="571"/>
                </a:cubicBezTo>
                <a:cubicBezTo>
                  <a:pt x="578" y="582"/>
                  <a:pt x="597" y="594"/>
                  <a:pt x="612" y="594"/>
                </a:cubicBezTo>
                <a:cubicBezTo>
                  <a:pt x="627" y="594"/>
                  <a:pt x="635" y="575"/>
                  <a:pt x="658" y="571"/>
                </a:cubicBezTo>
                <a:cubicBezTo>
                  <a:pt x="681" y="567"/>
                  <a:pt x="725" y="567"/>
                  <a:pt x="748" y="571"/>
                </a:cubicBezTo>
                <a:cubicBezTo>
                  <a:pt x="771" y="575"/>
                  <a:pt x="782" y="584"/>
                  <a:pt x="794" y="594"/>
                </a:cubicBezTo>
              </a:path>
            </a:pathLst>
          </a:custGeom>
          <a:noFill/>
          <a:ln w="222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4" name="Freeform 31"/>
          <p:cNvSpPr>
            <a:spLocks/>
          </p:cNvSpPr>
          <p:nvPr/>
        </p:nvSpPr>
        <p:spPr bwMode="auto">
          <a:xfrm>
            <a:off x="2557463" y="4143985"/>
            <a:ext cx="822325" cy="881062"/>
          </a:xfrm>
          <a:custGeom>
            <a:avLst/>
            <a:gdLst>
              <a:gd name="T0" fmla="*/ 0 w 567"/>
              <a:gd name="T1" fmla="*/ 0 h 555"/>
              <a:gd name="T2" fmla="*/ 68 w 567"/>
              <a:gd name="T3" fmla="*/ 294 h 555"/>
              <a:gd name="T4" fmla="*/ 204 w 567"/>
              <a:gd name="T5" fmla="*/ 476 h 555"/>
              <a:gd name="T6" fmla="*/ 431 w 567"/>
              <a:gd name="T7" fmla="*/ 544 h 555"/>
              <a:gd name="T8" fmla="*/ 567 w 567"/>
              <a:gd name="T9" fmla="*/ 544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7" h="555">
                <a:moveTo>
                  <a:pt x="0" y="0"/>
                </a:moveTo>
                <a:cubicBezTo>
                  <a:pt x="17" y="107"/>
                  <a:pt x="34" y="215"/>
                  <a:pt x="68" y="294"/>
                </a:cubicBezTo>
                <a:cubicBezTo>
                  <a:pt x="102" y="373"/>
                  <a:pt x="143" y="434"/>
                  <a:pt x="204" y="476"/>
                </a:cubicBezTo>
                <a:cubicBezTo>
                  <a:pt x="265" y="518"/>
                  <a:pt x="371" y="533"/>
                  <a:pt x="431" y="544"/>
                </a:cubicBezTo>
                <a:cubicBezTo>
                  <a:pt x="491" y="555"/>
                  <a:pt x="529" y="549"/>
                  <a:pt x="567" y="544"/>
                </a:cubicBezTo>
              </a:path>
            </a:pathLst>
          </a:custGeom>
          <a:noFill/>
          <a:ln w="222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5" name="Line 39"/>
          <p:cNvSpPr>
            <a:spLocks noChangeShapeType="1"/>
          </p:cNvSpPr>
          <p:nvPr/>
        </p:nvSpPr>
        <p:spPr bwMode="auto">
          <a:xfrm>
            <a:off x="977900" y="4088422"/>
            <a:ext cx="0" cy="936625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6" name="Line 40"/>
          <p:cNvSpPr>
            <a:spLocks noChangeShapeType="1"/>
          </p:cNvSpPr>
          <p:nvPr/>
        </p:nvSpPr>
        <p:spPr bwMode="auto">
          <a:xfrm>
            <a:off x="944563" y="5385410"/>
            <a:ext cx="16129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27" name="Group 50"/>
          <p:cNvGrpSpPr>
            <a:grpSpLocks/>
          </p:cNvGrpSpPr>
          <p:nvPr/>
        </p:nvGrpSpPr>
        <p:grpSpPr bwMode="auto">
          <a:xfrm>
            <a:off x="944563" y="3837597"/>
            <a:ext cx="1612900" cy="2339975"/>
            <a:chOff x="4617" y="2387"/>
            <a:chExt cx="1111" cy="1474"/>
          </a:xfrm>
        </p:grpSpPr>
        <p:sp>
          <p:nvSpPr>
            <p:cNvPr id="28" name="Rectangle 48"/>
            <p:cNvSpPr>
              <a:spLocks noChangeArrowheads="1"/>
            </p:cNvSpPr>
            <p:nvPr/>
          </p:nvSpPr>
          <p:spPr bwMode="auto">
            <a:xfrm>
              <a:off x="4617" y="2387"/>
              <a:ext cx="1111" cy="1474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9" name="Line 49"/>
            <p:cNvSpPr>
              <a:spLocks noChangeShapeType="1"/>
            </p:cNvSpPr>
            <p:nvPr/>
          </p:nvSpPr>
          <p:spPr bwMode="auto">
            <a:xfrm>
              <a:off x="4617" y="3135"/>
              <a:ext cx="1111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30" name="Text Box 51"/>
          <p:cNvSpPr txBox="1">
            <a:spLocks noChangeArrowheads="1"/>
          </p:cNvSpPr>
          <p:nvPr/>
        </p:nvSpPr>
        <p:spPr bwMode="auto">
          <a:xfrm>
            <a:off x="1484313" y="3945547"/>
            <a:ext cx="1085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600" smtClean="0">
                <a:solidFill>
                  <a:schemeClr val="accent2"/>
                </a:solidFill>
                <a:cs typeface="+mn-cs"/>
              </a:rPr>
              <a:t>point-like</a:t>
            </a:r>
          </a:p>
        </p:txBody>
      </p:sp>
      <p:sp>
        <p:nvSpPr>
          <p:cNvPr id="31" name="Text Box 52"/>
          <p:cNvSpPr txBox="1">
            <a:spLocks noChangeArrowheads="1"/>
          </p:cNvSpPr>
          <p:nvPr/>
        </p:nvSpPr>
        <p:spPr bwMode="auto">
          <a:xfrm>
            <a:off x="1698625" y="5048860"/>
            <a:ext cx="666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600" smtClean="0">
                <a:solidFill>
                  <a:schemeClr val="accent2"/>
                </a:solidFill>
                <a:cs typeface="+mn-cs"/>
              </a:rPr>
              <a:t>unity</a:t>
            </a:r>
          </a:p>
        </p:txBody>
      </p:sp>
      <p:grpSp>
        <p:nvGrpSpPr>
          <p:cNvPr id="32" name="Group 53"/>
          <p:cNvGrpSpPr>
            <a:grpSpLocks/>
          </p:cNvGrpSpPr>
          <p:nvPr/>
        </p:nvGrpSpPr>
        <p:grpSpPr bwMode="auto">
          <a:xfrm>
            <a:off x="2557463" y="3837597"/>
            <a:ext cx="1612900" cy="2339975"/>
            <a:chOff x="4617" y="2387"/>
            <a:chExt cx="1111" cy="1474"/>
          </a:xfrm>
        </p:grpSpPr>
        <p:sp>
          <p:nvSpPr>
            <p:cNvPr id="33" name="Rectangle 54"/>
            <p:cNvSpPr>
              <a:spLocks noChangeArrowheads="1"/>
            </p:cNvSpPr>
            <p:nvPr/>
          </p:nvSpPr>
          <p:spPr bwMode="auto">
            <a:xfrm>
              <a:off x="4617" y="2387"/>
              <a:ext cx="1111" cy="1474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4" name="Line 55"/>
            <p:cNvSpPr>
              <a:spLocks noChangeShapeType="1"/>
            </p:cNvSpPr>
            <p:nvPr/>
          </p:nvSpPr>
          <p:spPr bwMode="auto">
            <a:xfrm>
              <a:off x="4617" y="3135"/>
              <a:ext cx="1111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35" name="Group 56"/>
          <p:cNvGrpSpPr>
            <a:grpSpLocks/>
          </p:cNvGrpSpPr>
          <p:nvPr/>
        </p:nvGrpSpPr>
        <p:grpSpPr bwMode="auto">
          <a:xfrm>
            <a:off x="4170363" y="3837597"/>
            <a:ext cx="1612900" cy="2339975"/>
            <a:chOff x="4617" y="2387"/>
            <a:chExt cx="1111" cy="1474"/>
          </a:xfrm>
        </p:grpSpPr>
        <p:sp>
          <p:nvSpPr>
            <p:cNvPr id="36" name="Rectangle 57"/>
            <p:cNvSpPr>
              <a:spLocks noChangeArrowheads="1"/>
            </p:cNvSpPr>
            <p:nvPr/>
          </p:nvSpPr>
          <p:spPr bwMode="auto">
            <a:xfrm>
              <a:off x="4617" y="2387"/>
              <a:ext cx="1111" cy="1474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7" name="Line 58"/>
            <p:cNvSpPr>
              <a:spLocks noChangeShapeType="1"/>
            </p:cNvSpPr>
            <p:nvPr/>
          </p:nvSpPr>
          <p:spPr bwMode="auto">
            <a:xfrm>
              <a:off x="4617" y="3135"/>
              <a:ext cx="1111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38" name="Text Box 59"/>
          <p:cNvSpPr txBox="1">
            <a:spLocks noChangeArrowheads="1"/>
          </p:cNvSpPr>
          <p:nvPr/>
        </p:nvSpPr>
        <p:spPr bwMode="auto">
          <a:xfrm>
            <a:off x="2889250" y="3932847"/>
            <a:ext cx="13096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600" smtClean="0">
                <a:solidFill>
                  <a:schemeClr val="accent2"/>
                </a:solidFill>
                <a:cs typeface="+mn-cs"/>
              </a:rPr>
              <a:t>exponential</a:t>
            </a:r>
          </a:p>
        </p:txBody>
      </p:sp>
      <p:sp>
        <p:nvSpPr>
          <p:cNvPr id="39" name="Text Box 60"/>
          <p:cNvSpPr txBox="1">
            <a:spLocks noChangeArrowheads="1"/>
          </p:cNvSpPr>
          <p:nvPr/>
        </p:nvSpPr>
        <p:spPr bwMode="auto">
          <a:xfrm>
            <a:off x="3240088" y="5061560"/>
            <a:ext cx="9826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ja-JP" altLang="en-GB" sz="1600" smtClean="0">
                <a:solidFill>
                  <a:schemeClr val="accent2"/>
                </a:solidFill>
                <a:latin typeface="Palatino"/>
                <a:cs typeface="+mn-cs"/>
              </a:rPr>
              <a:t>“</a:t>
            </a:r>
            <a:r>
              <a:rPr lang="en-GB" sz="1600" smtClean="0">
                <a:solidFill>
                  <a:schemeClr val="accent2"/>
                </a:solidFill>
                <a:cs typeface="+mn-cs"/>
              </a:rPr>
              <a:t>dipole</a:t>
            </a:r>
            <a:r>
              <a:rPr lang="ja-JP" altLang="en-GB" sz="1600" smtClean="0">
                <a:solidFill>
                  <a:schemeClr val="accent2"/>
                </a:solidFill>
                <a:latin typeface="Palatino"/>
                <a:cs typeface="+mn-cs"/>
              </a:rPr>
              <a:t>”</a:t>
            </a:r>
            <a:endParaRPr lang="en-GB" sz="1600" smtClean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40" name="Freeform 61"/>
          <p:cNvSpPr>
            <a:spLocks/>
          </p:cNvSpPr>
          <p:nvPr/>
        </p:nvSpPr>
        <p:spPr bwMode="auto">
          <a:xfrm>
            <a:off x="2557463" y="5374297"/>
            <a:ext cx="790575" cy="803275"/>
          </a:xfrm>
          <a:custGeom>
            <a:avLst/>
            <a:gdLst>
              <a:gd name="T0" fmla="*/ 0 w 544"/>
              <a:gd name="T1" fmla="*/ 3 h 506"/>
              <a:gd name="T2" fmla="*/ 68 w 544"/>
              <a:gd name="T3" fmla="*/ 26 h 506"/>
              <a:gd name="T4" fmla="*/ 136 w 544"/>
              <a:gd name="T5" fmla="*/ 162 h 506"/>
              <a:gd name="T6" fmla="*/ 181 w 544"/>
              <a:gd name="T7" fmla="*/ 320 h 506"/>
              <a:gd name="T8" fmla="*/ 227 w 544"/>
              <a:gd name="T9" fmla="*/ 411 h 506"/>
              <a:gd name="T10" fmla="*/ 272 w 544"/>
              <a:gd name="T11" fmla="*/ 456 h 506"/>
              <a:gd name="T12" fmla="*/ 340 w 544"/>
              <a:gd name="T13" fmla="*/ 479 h 506"/>
              <a:gd name="T14" fmla="*/ 454 w 544"/>
              <a:gd name="T15" fmla="*/ 502 h 506"/>
              <a:gd name="T16" fmla="*/ 544 w 544"/>
              <a:gd name="T17" fmla="*/ 502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4" h="506">
                <a:moveTo>
                  <a:pt x="0" y="3"/>
                </a:moveTo>
                <a:cubicBezTo>
                  <a:pt x="22" y="1"/>
                  <a:pt x="45" y="0"/>
                  <a:pt x="68" y="26"/>
                </a:cubicBezTo>
                <a:cubicBezTo>
                  <a:pt x="91" y="52"/>
                  <a:pt x="117" y="113"/>
                  <a:pt x="136" y="162"/>
                </a:cubicBezTo>
                <a:cubicBezTo>
                  <a:pt x="155" y="211"/>
                  <a:pt x="166" y="279"/>
                  <a:pt x="181" y="320"/>
                </a:cubicBezTo>
                <a:cubicBezTo>
                  <a:pt x="196" y="361"/>
                  <a:pt x="212" y="388"/>
                  <a:pt x="227" y="411"/>
                </a:cubicBezTo>
                <a:cubicBezTo>
                  <a:pt x="242" y="434"/>
                  <a:pt x="253" y="445"/>
                  <a:pt x="272" y="456"/>
                </a:cubicBezTo>
                <a:cubicBezTo>
                  <a:pt x="291" y="467"/>
                  <a:pt x="310" y="471"/>
                  <a:pt x="340" y="479"/>
                </a:cubicBezTo>
                <a:cubicBezTo>
                  <a:pt x="370" y="487"/>
                  <a:pt x="420" y="498"/>
                  <a:pt x="454" y="502"/>
                </a:cubicBezTo>
                <a:cubicBezTo>
                  <a:pt x="488" y="506"/>
                  <a:pt x="516" y="504"/>
                  <a:pt x="544" y="502"/>
                </a:cubicBezTo>
              </a:path>
            </a:pathLst>
          </a:custGeom>
          <a:noFill/>
          <a:ln w="222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1" name="Text Box 63"/>
          <p:cNvSpPr txBox="1">
            <a:spLocks noChangeArrowheads="1"/>
          </p:cNvSpPr>
          <p:nvPr/>
        </p:nvSpPr>
        <p:spPr bwMode="auto">
          <a:xfrm>
            <a:off x="4652963" y="3932847"/>
            <a:ext cx="10953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600" smtClean="0">
                <a:solidFill>
                  <a:schemeClr val="accent2"/>
                </a:solidFill>
                <a:cs typeface="+mn-cs"/>
              </a:rPr>
              <a:t>Gaussian</a:t>
            </a:r>
          </a:p>
        </p:txBody>
      </p:sp>
      <p:sp>
        <p:nvSpPr>
          <p:cNvPr id="42" name="Text Box 64"/>
          <p:cNvSpPr txBox="1">
            <a:spLocks noChangeArrowheads="1"/>
          </p:cNvSpPr>
          <p:nvPr/>
        </p:nvSpPr>
        <p:spPr bwMode="auto">
          <a:xfrm>
            <a:off x="4689475" y="5120297"/>
            <a:ext cx="10953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600" smtClean="0">
                <a:solidFill>
                  <a:schemeClr val="accent2"/>
                </a:solidFill>
                <a:cs typeface="+mn-cs"/>
              </a:rPr>
              <a:t>Gaussian</a:t>
            </a:r>
          </a:p>
        </p:txBody>
      </p:sp>
      <p:grpSp>
        <p:nvGrpSpPr>
          <p:cNvPr id="43" name="Group 65"/>
          <p:cNvGrpSpPr>
            <a:grpSpLocks/>
          </p:cNvGrpSpPr>
          <p:nvPr/>
        </p:nvGrpSpPr>
        <p:grpSpPr bwMode="auto">
          <a:xfrm>
            <a:off x="5783263" y="3837597"/>
            <a:ext cx="1612900" cy="2339975"/>
            <a:chOff x="4617" y="2387"/>
            <a:chExt cx="1111" cy="1474"/>
          </a:xfrm>
        </p:grpSpPr>
        <p:sp>
          <p:nvSpPr>
            <p:cNvPr id="44" name="Rectangle 66"/>
            <p:cNvSpPr>
              <a:spLocks noChangeArrowheads="1"/>
            </p:cNvSpPr>
            <p:nvPr/>
          </p:nvSpPr>
          <p:spPr bwMode="auto">
            <a:xfrm>
              <a:off x="4617" y="2387"/>
              <a:ext cx="1111" cy="1474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5" name="Line 67"/>
            <p:cNvSpPr>
              <a:spLocks noChangeShapeType="1"/>
            </p:cNvSpPr>
            <p:nvPr/>
          </p:nvSpPr>
          <p:spPr bwMode="auto">
            <a:xfrm>
              <a:off x="4617" y="3135"/>
              <a:ext cx="1111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46" name="Text Box 68"/>
          <p:cNvSpPr txBox="1">
            <a:spLocks noChangeArrowheads="1"/>
          </p:cNvSpPr>
          <p:nvPr/>
        </p:nvSpPr>
        <p:spPr bwMode="auto">
          <a:xfrm>
            <a:off x="6427788" y="3932847"/>
            <a:ext cx="960437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600" smtClean="0">
                <a:solidFill>
                  <a:schemeClr val="accent2"/>
                </a:solidFill>
                <a:cs typeface="+mn-cs"/>
              </a:rPr>
              <a:t>Uniform</a:t>
            </a:r>
          </a:p>
          <a:p>
            <a:pPr>
              <a:defRPr/>
            </a:pPr>
            <a:r>
              <a:rPr lang="en-GB" sz="1600" smtClean="0">
                <a:solidFill>
                  <a:schemeClr val="accent2"/>
                </a:solidFill>
                <a:cs typeface="+mn-cs"/>
              </a:rPr>
              <a:t>sphere</a:t>
            </a:r>
          </a:p>
        </p:txBody>
      </p:sp>
      <p:sp>
        <p:nvSpPr>
          <p:cNvPr id="47" name="Text Box 69"/>
          <p:cNvSpPr txBox="1">
            <a:spLocks noChangeArrowheads="1"/>
          </p:cNvSpPr>
          <p:nvPr/>
        </p:nvSpPr>
        <p:spPr bwMode="auto">
          <a:xfrm>
            <a:off x="6375400" y="5120297"/>
            <a:ext cx="996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600" smtClean="0">
                <a:solidFill>
                  <a:schemeClr val="accent2"/>
                </a:solidFill>
                <a:cs typeface="+mn-cs"/>
              </a:rPr>
              <a:t>sinc-like</a:t>
            </a:r>
          </a:p>
        </p:txBody>
      </p:sp>
      <p:grpSp>
        <p:nvGrpSpPr>
          <p:cNvPr id="48" name="Group 71"/>
          <p:cNvGrpSpPr>
            <a:grpSpLocks/>
          </p:cNvGrpSpPr>
          <p:nvPr/>
        </p:nvGrpSpPr>
        <p:grpSpPr bwMode="auto">
          <a:xfrm>
            <a:off x="7396163" y="3837597"/>
            <a:ext cx="1612900" cy="2339975"/>
            <a:chOff x="4617" y="2387"/>
            <a:chExt cx="1111" cy="1474"/>
          </a:xfrm>
        </p:grpSpPr>
        <p:sp>
          <p:nvSpPr>
            <p:cNvPr id="49" name="Rectangle 72"/>
            <p:cNvSpPr>
              <a:spLocks noChangeArrowheads="1"/>
            </p:cNvSpPr>
            <p:nvPr/>
          </p:nvSpPr>
          <p:spPr bwMode="auto">
            <a:xfrm>
              <a:off x="4617" y="2387"/>
              <a:ext cx="1111" cy="1474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0" name="Line 73"/>
            <p:cNvSpPr>
              <a:spLocks noChangeShapeType="1"/>
            </p:cNvSpPr>
            <p:nvPr/>
          </p:nvSpPr>
          <p:spPr bwMode="auto">
            <a:xfrm>
              <a:off x="4617" y="3135"/>
              <a:ext cx="1111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51" name="Line 74"/>
          <p:cNvSpPr>
            <a:spLocks noChangeShapeType="1"/>
          </p:cNvSpPr>
          <p:nvPr/>
        </p:nvSpPr>
        <p:spPr bwMode="auto">
          <a:xfrm>
            <a:off x="7396163" y="4088422"/>
            <a:ext cx="29845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2" name="Freeform 75"/>
          <p:cNvSpPr>
            <a:spLocks/>
          </p:cNvSpPr>
          <p:nvPr/>
        </p:nvSpPr>
        <p:spPr bwMode="auto">
          <a:xfrm>
            <a:off x="7694613" y="4064610"/>
            <a:ext cx="657225" cy="960437"/>
          </a:xfrm>
          <a:custGeom>
            <a:avLst/>
            <a:gdLst>
              <a:gd name="T0" fmla="*/ 0 w 453"/>
              <a:gd name="T1" fmla="*/ 15 h 605"/>
              <a:gd name="T2" fmla="*/ 45 w 453"/>
              <a:gd name="T3" fmla="*/ 15 h 605"/>
              <a:gd name="T4" fmla="*/ 90 w 453"/>
              <a:gd name="T5" fmla="*/ 38 h 605"/>
              <a:gd name="T6" fmla="*/ 158 w 453"/>
              <a:gd name="T7" fmla="*/ 242 h 605"/>
              <a:gd name="T8" fmla="*/ 226 w 453"/>
              <a:gd name="T9" fmla="*/ 446 h 605"/>
              <a:gd name="T10" fmla="*/ 272 w 453"/>
              <a:gd name="T11" fmla="*/ 537 h 605"/>
              <a:gd name="T12" fmla="*/ 340 w 453"/>
              <a:gd name="T13" fmla="*/ 582 h 605"/>
              <a:gd name="T14" fmla="*/ 453 w 453"/>
              <a:gd name="T15" fmla="*/ 605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53" h="605">
                <a:moveTo>
                  <a:pt x="0" y="15"/>
                </a:moveTo>
                <a:cubicBezTo>
                  <a:pt x="15" y="13"/>
                  <a:pt x="30" y="11"/>
                  <a:pt x="45" y="15"/>
                </a:cubicBezTo>
                <a:cubicBezTo>
                  <a:pt x="60" y="19"/>
                  <a:pt x="71" y="0"/>
                  <a:pt x="90" y="38"/>
                </a:cubicBezTo>
                <a:cubicBezTo>
                  <a:pt x="109" y="76"/>
                  <a:pt x="135" y="174"/>
                  <a:pt x="158" y="242"/>
                </a:cubicBezTo>
                <a:cubicBezTo>
                  <a:pt x="181" y="310"/>
                  <a:pt x="207" y="397"/>
                  <a:pt x="226" y="446"/>
                </a:cubicBezTo>
                <a:cubicBezTo>
                  <a:pt x="245" y="495"/>
                  <a:pt x="253" y="514"/>
                  <a:pt x="272" y="537"/>
                </a:cubicBezTo>
                <a:cubicBezTo>
                  <a:pt x="291" y="560"/>
                  <a:pt x="310" y="571"/>
                  <a:pt x="340" y="582"/>
                </a:cubicBezTo>
                <a:cubicBezTo>
                  <a:pt x="370" y="593"/>
                  <a:pt x="411" y="599"/>
                  <a:pt x="453" y="605"/>
                </a:cubicBezTo>
              </a:path>
            </a:pathLst>
          </a:custGeom>
          <a:noFill/>
          <a:ln w="222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3" name="Freeform 76"/>
          <p:cNvSpPr>
            <a:spLocks/>
          </p:cNvSpPr>
          <p:nvPr/>
        </p:nvSpPr>
        <p:spPr bwMode="auto">
          <a:xfrm>
            <a:off x="7396163" y="5344135"/>
            <a:ext cx="790575" cy="833437"/>
          </a:xfrm>
          <a:custGeom>
            <a:avLst/>
            <a:gdLst>
              <a:gd name="T0" fmla="*/ 0 w 544"/>
              <a:gd name="T1" fmla="*/ 3 h 593"/>
              <a:gd name="T2" fmla="*/ 68 w 544"/>
              <a:gd name="T3" fmla="*/ 26 h 593"/>
              <a:gd name="T4" fmla="*/ 136 w 544"/>
              <a:gd name="T5" fmla="*/ 162 h 593"/>
              <a:gd name="T6" fmla="*/ 204 w 544"/>
              <a:gd name="T7" fmla="*/ 321 h 593"/>
              <a:gd name="T8" fmla="*/ 250 w 544"/>
              <a:gd name="T9" fmla="*/ 434 h 593"/>
              <a:gd name="T10" fmla="*/ 295 w 544"/>
              <a:gd name="T11" fmla="*/ 548 h 593"/>
              <a:gd name="T12" fmla="*/ 340 w 544"/>
              <a:gd name="T13" fmla="*/ 593 h 593"/>
              <a:gd name="T14" fmla="*/ 408 w 544"/>
              <a:gd name="T15" fmla="*/ 548 h 593"/>
              <a:gd name="T16" fmla="*/ 476 w 544"/>
              <a:gd name="T17" fmla="*/ 548 h 593"/>
              <a:gd name="T18" fmla="*/ 544 w 544"/>
              <a:gd name="T19" fmla="*/ 593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44" h="593">
                <a:moveTo>
                  <a:pt x="0" y="3"/>
                </a:moveTo>
                <a:cubicBezTo>
                  <a:pt x="22" y="1"/>
                  <a:pt x="45" y="0"/>
                  <a:pt x="68" y="26"/>
                </a:cubicBezTo>
                <a:cubicBezTo>
                  <a:pt x="91" y="52"/>
                  <a:pt x="113" y="113"/>
                  <a:pt x="136" y="162"/>
                </a:cubicBezTo>
                <a:cubicBezTo>
                  <a:pt x="159" y="211"/>
                  <a:pt x="185" y="276"/>
                  <a:pt x="204" y="321"/>
                </a:cubicBezTo>
                <a:cubicBezTo>
                  <a:pt x="223" y="366"/>
                  <a:pt x="235" y="396"/>
                  <a:pt x="250" y="434"/>
                </a:cubicBezTo>
                <a:cubicBezTo>
                  <a:pt x="265" y="472"/>
                  <a:pt x="280" y="522"/>
                  <a:pt x="295" y="548"/>
                </a:cubicBezTo>
                <a:cubicBezTo>
                  <a:pt x="310" y="574"/>
                  <a:pt x="321" y="593"/>
                  <a:pt x="340" y="593"/>
                </a:cubicBezTo>
                <a:cubicBezTo>
                  <a:pt x="359" y="593"/>
                  <a:pt x="385" y="555"/>
                  <a:pt x="408" y="548"/>
                </a:cubicBezTo>
                <a:cubicBezTo>
                  <a:pt x="431" y="541"/>
                  <a:pt x="453" y="541"/>
                  <a:pt x="476" y="548"/>
                </a:cubicBezTo>
                <a:cubicBezTo>
                  <a:pt x="499" y="555"/>
                  <a:pt x="521" y="574"/>
                  <a:pt x="544" y="593"/>
                </a:cubicBezTo>
              </a:path>
            </a:pathLst>
          </a:custGeom>
          <a:noFill/>
          <a:ln w="222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54" name="Picture 78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8" y="4269397"/>
            <a:ext cx="525462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5" name="Picture 80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" y="5215547"/>
            <a:ext cx="70008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6" name="Text Box 82"/>
          <p:cNvSpPr txBox="1">
            <a:spLocks noChangeArrowheads="1"/>
          </p:cNvSpPr>
          <p:nvPr/>
        </p:nvSpPr>
        <p:spPr bwMode="auto">
          <a:xfrm>
            <a:off x="241300" y="3424847"/>
            <a:ext cx="1603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800" u="sng" smtClean="0">
                <a:cs typeface="+mn-cs"/>
              </a:rPr>
              <a:t>For example:</a:t>
            </a:r>
          </a:p>
        </p:txBody>
      </p:sp>
      <p:sp>
        <p:nvSpPr>
          <p:cNvPr id="57" name="Text Box 83"/>
          <p:cNvSpPr txBox="1">
            <a:spLocks noChangeArrowheads="1"/>
          </p:cNvSpPr>
          <p:nvPr/>
        </p:nvSpPr>
        <p:spPr bwMode="auto">
          <a:xfrm>
            <a:off x="922338" y="6128360"/>
            <a:ext cx="1641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800" smtClean="0">
                <a:cs typeface="+mn-cs"/>
              </a:rPr>
              <a:t>Dirac Particle</a:t>
            </a:r>
          </a:p>
        </p:txBody>
      </p:sp>
      <p:sp>
        <p:nvSpPr>
          <p:cNvPr id="58" name="Text Box 84"/>
          <p:cNvSpPr txBox="1">
            <a:spLocks noChangeArrowheads="1"/>
          </p:cNvSpPr>
          <p:nvPr/>
        </p:nvSpPr>
        <p:spPr bwMode="auto">
          <a:xfrm>
            <a:off x="2816225" y="6128360"/>
            <a:ext cx="9175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800" smtClean="0">
                <a:cs typeface="+mn-cs"/>
              </a:rPr>
              <a:t>Proton</a:t>
            </a:r>
          </a:p>
        </p:txBody>
      </p:sp>
      <p:sp>
        <p:nvSpPr>
          <p:cNvPr id="59" name="Text Box 85"/>
          <p:cNvSpPr txBox="1">
            <a:spLocks noChangeArrowheads="1"/>
          </p:cNvSpPr>
          <p:nvPr/>
        </p:nvSpPr>
        <p:spPr bwMode="auto">
          <a:xfrm>
            <a:off x="4579938" y="6128360"/>
            <a:ext cx="4683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800" baseline="30000" smtClean="0">
                <a:cs typeface="+mn-cs"/>
              </a:rPr>
              <a:t>6</a:t>
            </a:r>
            <a:r>
              <a:rPr lang="en-GB" sz="1800" smtClean="0">
                <a:cs typeface="+mn-cs"/>
              </a:rPr>
              <a:t>Li</a:t>
            </a:r>
          </a:p>
        </p:txBody>
      </p:sp>
      <p:sp>
        <p:nvSpPr>
          <p:cNvPr id="60" name="Text Box 86"/>
          <p:cNvSpPr txBox="1">
            <a:spLocks noChangeArrowheads="1"/>
          </p:cNvSpPr>
          <p:nvPr/>
        </p:nvSpPr>
        <p:spPr bwMode="auto">
          <a:xfrm>
            <a:off x="8001000" y="3874110"/>
            <a:ext cx="98266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600" smtClean="0">
                <a:solidFill>
                  <a:schemeClr val="accent2"/>
                </a:solidFill>
                <a:cs typeface="+mn-cs"/>
              </a:rPr>
              <a:t>Fermi</a:t>
            </a:r>
          </a:p>
          <a:p>
            <a:pPr>
              <a:defRPr/>
            </a:pPr>
            <a:r>
              <a:rPr lang="en-GB" sz="1600" smtClean="0">
                <a:solidFill>
                  <a:schemeClr val="accent2"/>
                </a:solidFill>
                <a:cs typeface="+mn-cs"/>
              </a:rPr>
              <a:t>function</a:t>
            </a:r>
          </a:p>
        </p:txBody>
      </p:sp>
      <p:sp>
        <p:nvSpPr>
          <p:cNvPr id="61" name="Text Box 87"/>
          <p:cNvSpPr txBox="1">
            <a:spLocks noChangeArrowheads="1"/>
          </p:cNvSpPr>
          <p:nvPr/>
        </p:nvSpPr>
        <p:spPr bwMode="auto">
          <a:xfrm>
            <a:off x="7820025" y="6128360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800" baseline="30000" smtClean="0">
                <a:cs typeface="+mn-cs"/>
              </a:rPr>
              <a:t>40</a:t>
            </a:r>
            <a:r>
              <a:rPr lang="en-GB" sz="1800" smtClean="0">
                <a:cs typeface="+mn-cs"/>
              </a:rPr>
              <a:t>Ca</a:t>
            </a:r>
          </a:p>
        </p:txBody>
      </p:sp>
      <p:sp>
        <p:nvSpPr>
          <p:cNvPr id="62" name="Text Box 88"/>
          <p:cNvSpPr txBox="1">
            <a:spLocks noChangeArrowheads="1"/>
          </p:cNvSpPr>
          <p:nvPr/>
        </p:nvSpPr>
        <p:spPr bwMode="auto">
          <a:xfrm>
            <a:off x="1092389" y="6461125"/>
            <a:ext cx="667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dirty="0" smtClean="0">
                <a:solidFill>
                  <a:srgbClr val="FF0000"/>
                </a:solidFill>
                <a:cs typeface="+mn-cs"/>
              </a:rPr>
              <a:t>NOTE that for a point charge the form factor is unity.</a:t>
            </a:r>
          </a:p>
        </p:txBody>
      </p:sp>
      <p:sp>
        <p:nvSpPr>
          <p:cNvPr id="63" name="Rectangle 90"/>
          <p:cNvSpPr>
            <a:spLocks noChangeArrowheads="1"/>
          </p:cNvSpPr>
          <p:nvPr/>
        </p:nvSpPr>
        <p:spPr bwMode="auto">
          <a:xfrm>
            <a:off x="1527175" y="443522"/>
            <a:ext cx="3671888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4" name="Rectangle 93"/>
          <p:cNvSpPr>
            <a:spLocks noChangeArrowheads="1"/>
          </p:cNvSpPr>
          <p:nvPr/>
        </p:nvSpPr>
        <p:spPr bwMode="auto">
          <a:xfrm>
            <a:off x="3841530" y="2071382"/>
            <a:ext cx="5184775" cy="1476375"/>
          </a:xfrm>
          <a:prstGeom prst="rect">
            <a:avLst/>
          </a:prstGeom>
          <a:noFill/>
          <a:ln w="22225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65" name="Picture 95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731" y="1083922"/>
            <a:ext cx="504348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6" name="Rectangle 69"/>
          <p:cNvSpPr>
            <a:spLocks noChangeArrowheads="1"/>
          </p:cNvSpPr>
          <p:nvPr/>
        </p:nvSpPr>
        <p:spPr bwMode="auto">
          <a:xfrm>
            <a:off x="1988114" y="1017247"/>
            <a:ext cx="5376677" cy="925511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defRPr/>
            </a:pPr>
            <a:endParaRPr lang="en-US" dirty="0" smtClean="0">
              <a:cs typeface="+mn-cs"/>
            </a:endParaRP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071267" y="1224575"/>
            <a:ext cx="18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742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Scattering – </a:t>
            </a:r>
            <a:r>
              <a:rPr lang="en-US" dirty="0"/>
              <a:t>relativistic + </a:t>
            </a:r>
            <a:r>
              <a:rPr lang="en-US" dirty="0" smtClean="0"/>
              <a:t>charge + proton recoil</a:t>
            </a:r>
            <a:endParaRPr lang="en-US" dirty="0"/>
          </a:p>
        </p:txBody>
      </p:sp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1587736" y="1091174"/>
            <a:ext cx="6048375" cy="828675"/>
            <a:chOff x="1079" y="3498"/>
            <a:chExt cx="3810" cy="522"/>
          </a:xfrm>
        </p:grpSpPr>
        <p:pic>
          <p:nvPicPr>
            <p:cNvPr id="5" name="Picture 36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" y="3521"/>
              <a:ext cx="3660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6" name="Rectangle 37"/>
            <p:cNvSpPr>
              <a:spLocks noChangeArrowheads="1"/>
            </p:cNvSpPr>
            <p:nvPr/>
          </p:nvSpPr>
          <p:spPr bwMode="auto">
            <a:xfrm>
              <a:off x="1079" y="3498"/>
              <a:ext cx="3810" cy="522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421271" y="2038765"/>
            <a:ext cx="6546321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 </a:t>
            </a:r>
            <a:r>
              <a:rPr lang="en-GB" dirty="0" smtClean="0">
                <a:solidFill>
                  <a:schemeClr val="accent2"/>
                </a:solidFill>
              </a:rPr>
              <a:t>This is the 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differential cross-section for </a:t>
            </a:r>
            <a:r>
              <a:rPr lang="en-US" b="0" dirty="0" smtClean="0">
                <a:latin typeface="Helvetica" charset="0"/>
                <a:cs typeface="+mn-cs"/>
              </a:rPr>
              <a:t>e</a:t>
            </a:r>
            <a:r>
              <a:rPr lang="en-US" b="0" baseline="30000" dirty="0" smtClean="0">
                <a:latin typeface="Symbol" charset="0"/>
                <a:cs typeface="+mn-cs"/>
              </a:rPr>
              <a:t>-</a:t>
            </a:r>
            <a:r>
              <a:rPr lang="en-US" b="0" dirty="0" smtClean="0">
                <a:latin typeface="Helvetica" charset="0"/>
                <a:cs typeface="+mn-cs"/>
              </a:rPr>
              <a:t>p </a:t>
            </a:r>
            <a:r>
              <a:rPr lang="en-US" b="0" dirty="0" smtClean="0">
                <a:latin typeface="Helvetica" charset="0"/>
                <a:cs typeface="+mn-cs"/>
                <a:sym typeface="Symbol" charset="0"/>
              </a:rPr>
              <a:t></a:t>
            </a:r>
            <a:r>
              <a:rPr lang="en-US" b="0" dirty="0" smtClean="0">
                <a:latin typeface="Helvetica" charset="0"/>
                <a:cs typeface="+mn-cs"/>
              </a:rPr>
              <a:t> e</a:t>
            </a:r>
            <a:r>
              <a:rPr lang="en-US" b="0" baseline="30000" dirty="0" smtClean="0">
                <a:latin typeface="Symbol" charset="0"/>
                <a:cs typeface="+mn-cs"/>
              </a:rPr>
              <a:t>-</a:t>
            </a:r>
            <a:r>
              <a:rPr lang="en-US" b="0" dirty="0" smtClean="0">
                <a:latin typeface="Helvetica" charset="0"/>
                <a:cs typeface="+mn-cs"/>
              </a:rPr>
              <a:t>p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</a:t>
            </a:r>
            <a:r>
              <a:rPr lang="en-GB" sz="1800" dirty="0" smtClean="0">
                <a:solidFill>
                  <a:srgbClr val="FF0000"/>
                </a:solidFill>
                <a:cs typeface="+mn-cs"/>
              </a:rPr>
              <a:t>elastic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 scattering assuming point-like Dirac spin ½ particles.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dirty="0" smtClean="0">
                <a:solidFill>
                  <a:schemeClr val="accent2"/>
                </a:solidFill>
              </a:rPr>
              <a:t>    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How should we interpret the equation?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72008" y="3093051"/>
            <a:ext cx="173346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Compare with</a:t>
            </a:r>
          </a:p>
        </p:txBody>
      </p:sp>
      <p:pic>
        <p:nvPicPr>
          <p:cNvPr id="10" name="Picture 11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8" y="3170986"/>
            <a:ext cx="398780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371476" y="3988549"/>
            <a:ext cx="8664575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800" smtClean="0">
                <a:solidFill>
                  <a:schemeClr val="accent2"/>
                </a:solidFill>
                <a:cs typeface="+mn-cs"/>
              </a:rPr>
              <a:t>the important thing to note about the Mott cross-section is that it is equivalent</a:t>
            </a:r>
          </a:p>
          <a:p>
            <a:pPr>
              <a:defRPr/>
            </a:pPr>
            <a:r>
              <a:rPr lang="en-GB" sz="1800" smtClean="0">
                <a:solidFill>
                  <a:schemeClr val="accent2"/>
                </a:solidFill>
                <a:cs typeface="+mn-cs"/>
              </a:rPr>
              <a:t>to scattering of spin ½ electrons in a fixed </a:t>
            </a:r>
            <a:r>
              <a:rPr lang="en-GB" sz="1800" smtClean="0">
                <a:solidFill>
                  <a:srgbClr val="FF0000"/>
                </a:solidFill>
                <a:cs typeface="+mn-cs"/>
              </a:rPr>
              <a:t>electro-static</a:t>
            </a:r>
            <a:r>
              <a:rPr lang="en-GB" sz="1800" smtClean="0">
                <a:solidFill>
                  <a:schemeClr val="accent2"/>
                </a:solidFill>
                <a:cs typeface="+mn-cs"/>
              </a:rPr>
              <a:t> potential. Here the</a:t>
            </a:r>
          </a:p>
          <a:p>
            <a:pPr>
              <a:defRPr/>
            </a:pPr>
            <a:r>
              <a:rPr lang="en-GB" sz="1800" smtClean="0">
                <a:solidFill>
                  <a:schemeClr val="accent2"/>
                </a:solidFill>
                <a:cs typeface="+mn-cs"/>
              </a:rPr>
              <a:t>term               is due to the proton recoil.  </a:t>
            </a:r>
          </a:p>
        </p:txBody>
      </p:sp>
      <p:pic>
        <p:nvPicPr>
          <p:cNvPr id="12" name="Picture 15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1" y="5115674"/>
            <a:ext cx="58102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" name="Picture 17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6" y="4575924"/>
            <a:ext cx="73025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" name="AutoShape 18"/>
          <p:cNvSpPr>
            <a:spLocks/>
          </p:cNvSpPr>
          <p:nvPr/>
        </p:nvSpPr>
        <p:spPr bwMode="auto">
          <a:xfrm rot="16200000">
            <a:off x="6330951" y="5152186"/>
            <a:ext cx="215900" cy="1584325"/>
          </a:xfrm>
          <a:prstGeom prst="leftBrace">
            <a:avLst>
              <a:gd name="adj1" fmla="val 61152"/>
              <a:gd name="adj2" fmla="val 50000"/>
            </a:avLst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5" name="Text Box 19"/>
          <p:cNvSpPr txBox="1">
            <a:spLocks noChangeArrowheads="1"/>
          </p:cNvSpPr>
          <p:nvPr/>
        </p:nvSpPr>
        <p:spPr bwMode="auto">
          <a:xfrm>
            <a:off x="4422776" y="6118974"/>
            <a:ext cx="3454085" cy="648512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Magnetic interaction : due to the </a:t>
            </a:r>
          </a:p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spin-spin interaction </a:t>
            </a: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312738" y="6231686"/>
            <a:ext cx="170843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the new term:</a:t>
            </a:r>
          </a:p>
        </p:txBody>
      </p:sp>
      <p:sp>
        <p:nvSpPr>
          <p:cNvPr id="17" name="Line 23"/>
          <p:cNvSpPr>
            <a:spLocks noChangeShapeType="1"/>
          </p:cNvSpPr>
          <p:nvPr/>
        </p:nvSpPr>
        <p:spPr bwMode="auto">
          <a:xfrm>
            <a:off x="2046288" y="4934699"/>
            <a:ext cx="1619250" cy="252412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18" name="Picture 24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688" y="6231686"/>
            <a:ext cx="963613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9" name="AutoShape 26"/>
          <p:cNvSpPr>
            <a:spLocks noChangeArrowheads="1"/>
          </p:cNvSpPr>
          <p:nvPr/>
        </p:nvSpPr>
        <p:spPr bwMode="auto">
          <a:xfrm>
            <a:off x="3522663" y="6339636"/>
            <a:ext cx="611188" cy="215900"/>
          </a:xfrm>
          <a:prstGeom prst="leftRightArrow">
            <a:avLst>
              <a:gd name="adj1" fmla="val 50000"/>
              <a:gd name="adj2" fmla="val 56618"/>
            </a:avLst>
          </a:prstGeom>
          <a:solidFill>
            <a:srgbClr val="FF0000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343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Scattering – relativistic + charge + proton recoil</a:t>
            </a:r>
          </a:p>
        </p:txBody>
      </p:sp>
      <p:sp>
        <p:nvSpPr>
          <p:cNvPr id="4" name="Text Box 16"/>
          <p:cNvSpPr txBox="1">
            <a:spLocks noChangeArrowheads="1"/>
          </p:cNvSpPr>
          <p:nvPr/>
        </p:nvSpPr>
        <p:spPr bwMode="auto">
          <a:xfrm>
            <a:off x="15118" y="1013792"/>
            <a:ext cx="8988443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The above differential cross-section depends on a single parameter.  For an electron</a:t>
            </a:r>
          </a:p>
          <a:p>
            <a:pPr>
              <a:buClr>
                <a:srgbClr val="FF0000"/>
              </a:buCl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scattering angle     , both       and the energy,       ,  are fixed by kinematics</a:t>
            </a:r>
          </a:p>
        </p:txBody>
      </p:sp>
      <p:pic>
        <p:nvPicPr>
          <p:cNvPr id="5" name="Picture 17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236" y="1347167"/>
            <a:ext cx="174625" cy="23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18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890" y="1372567"/>
            <a:ext cx="2921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19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597" y="1300299"/>
            <a:ext cx="290512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" name="Picture 26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480" y="1993378"/>
            <a:ext cx="28924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" name="AutoShape 27"/>
          <p:cNvSpPr>
            <a:spLocks noChangeArrowheads="1"/>
          </p:cNvSpPr>
          <p:nvPr/>
        </p:nvSpPr>
        <p:spPr bwMode="auto">
          <a:xfrm>
            <a:off x="467298" y="2259266"/>
            <a:ext cx="395287" cy="180975"/>
          </a:xfrm>
          <a:prstGeom prst="rightArrow">
            <a:avLst>
              <a:gd name="adj1" fmla="val 50000"/>
              <a:gd name="adj2" fmla="val 54605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3" name="AutoShape 29"/>
          <p:cNvSpPr>
            <a:spLocks noChangeArrowheads="1"/>
          </p:cNvSpPr>
          <p:nvPr/>
        </p:nvSpPr>
        <p:spPr bwMode="auto">
          <a:xfrm>
            <a:off x="5181408" y="2297186"/>
            <a:ext cx="395288" cy="180975"/>
          </a:xfrm>
          <a:prstGeom prst="rightArrow">
            <a:avLst>
              <a:gd name="adj1" fmla="val 50000"/>
              <a:gd name="adj2" fmla="val 54605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14" name="Picture 32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401" y="1968300"/>
            <a:ext cx="3038475" cy="760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996742" y="204096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44" descr="elastic_peak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990" y="3865038"/>
            <a:ext cx="3713838" cy="270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68"/>
          <p:cNvGrpSpPr>
            <a:grpSpLocks/>
          </p:cNvGrpSpPr>
          <p:nvPr/>
        </p:nvGrpSpPr>
        <p:grpSpPr bwMode="auto">
          <a:xfrm>
            <a:off x="56728" y="2898195"/>
            <a:ext cx="8697778" cy="457200"/>
            <a:chOff x="194" y="1752"/>
            <a:chExt cx="5478" cy="288"/>
          </a:xfrm>
        </p:grpSpPr>
        <p:sp>
          <p:nvSpPr>
            <p:cNvPr id="20" name="Text Box 41"/>
            <p:cNvSpPr txBox="1">
              <a:spLocks noChangeArrowheads="1"/>
            </p:cNvSpPr>
            <p:nvPr/>
          </p:nvSpPr>
          <p:spPr bwMode="auto">
            <a:xfrm>
              <a:off x="194" y="1752"/>
              <a:ext cx="360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US" dirty="0" smtClean="0">
                  <a:cs typeface="+mn-cs"/>
                </a:rPr>
                <a:t> </a:t>
              </a:r>
              <a:r>
                <a:rPr lang="en-US" dirty="0">
                  <a:cs typeface="+mn-cs"/>
                </a:rPr>
                <a:t>e.g.</a:t>
              </a:r>
              <a:r>
                <a:rPr lang="en-US" sz="2400" b="0" dirty="0">
                  <a:latin typeface="Helvetica" charset="0"/>
                  <a:cs typeface="+mn-cs"/>
                </a:rPr>
                <a:t> </a:t>
              </a:r>
              <a:r>
                <a:rPr lang="en-US" sz="2400" b="0" dirty="0">
                  <a:solidFill>
                    <a:schemeClr val="tx1"/>
                  </a:solidFill>
                  <a:latin typeface="Helvetica" charset="0"/>
                  <a:cs typeface="+mn-cs"/>
                </a:rPr>
                <a:t>e</a:t>
              </a:r>
              <a:r>
                <a:rPr lang="en-US" sz="2400" b="0" baseline="30000" dirty="0">
                  <a:solidFill>
                    <a:schemeClr val="tx1"/>
                  </a:solidFill>
                  <a:latin typeface="Symbol" charset="0"/>
                  <a:cs typeface="+mn-cs"/>
                </a:rPr>
                <a:t>-</a:t>
              </a:r>
              <a:r>
                <a:rPr lang="en-US" sz="2400" b="0" dirty="0">
                  <a:solidFill>
                    <a:schemeClr val="tx1"/>
                  </a:solidFill>
                  <a:latin typeface="Helvetica" charset="0"/>
                  <a:cs typeface="+mn-cs"/>
                </a:rPr>
                <a:t>p </a:t>
              </a:r>
              <a:r>
                <a:rPr lang="en-US" sz="2400" b="0" dirty="0">
                  <a:solidFill>
                    <a:schemeClr val="tx1"/>
                  </a:solidFill>
                  <a:latin typeface="Helvetica" charset="0"/>
                  <a:cs typeface="+mn-cs"/>
                  <a:sym typeface="Symbol" charset="0"/>
                </a:rPr>
                <a:t></a:t>
              </a:r>
              <a:r>
                <a:rPr lang="en-US" sz="2400" b="0" dirty="0">
                  <a:solidFill>
                    <a:schemeClr val="tx1"/>
                  </a:solidFill>
                  <a:latin typeface="Helvetica" charset="0"/>
                  <a:cs typeface="+mn-cs"/>
                </a:rPr>
                <a:t> e</a:t>
              </a:r>
              <a:r>
                <a:rPr lang="en-US" sz="2400" b="0" baseline="30000" dirty="0">
                  <a:solidFill>
                    <a:schemeClr val="tx1"/>
                  </a:solidFill>
                  <a:latin typeface="Symbol" charset="0"/>
                  <a:cs typeface="+mn-cs"/>
                </a:rPr>
                <a:t>-</a:t>
              </a:r>
              <a:r>
                <a:rPr lang="en-US" sz="2400" b="0" dirty="0">
                  <a:solidFill>
                    <a:schemeClr val="tx1"/>
                  </a:solidFill>
                  <a:latin typeface="Helvetica" charset="0"/>
                  <a:cs typeface="+mn-cs"/>
                </a:rPr>
                <a:t>p</a:t>
              </a:r>
              <a:r>
                <a:rPr lang="en-US" sz="2400" b="0" dirty="0">
                  <a:latin typeface="Helvetica" charset="0"/>
                  <a:cs typeface="+mn-cs"/>
                </a:rPr>
                <a:t>  </a:t>
              </a:r>
              <a:r>
                <a:rPr lang="en-US" dirty="0">
                  <a:cs typeface="+mn-cs"/>
                </a:rPr>
                <a:t>at  </a:t>
              </a:r>
              <a:r>
                <a:rPr lang="en-US" i="1" dirty="0" err="1">
                  <a:solidFill>
                    <a:schemeClr val="tx1"/>
                  </a:solidFill>
                  <a:cs typeface="+mn-cs"/>
                </a:rPr>
                <a:t>E</a:t>
              </a:r>
              <a:r>
                <a:rPr lang="en-US" baseline="-25000" dirty="0" err="1">
                  <a:solidFill>
                    <a:schemeClr val="tx1"/>
                  </a:solidFill>
                  <a:cs typeface="+mn-cs"/>
                </a:rPr>
                <a:t>beam</a:t>
              </a:r>
              <a:r>
                <a:rPr lang="en-US" dirty="0">
                  <a:solidFill>
                    <a:schemeClr val="tx1"/>
                  </a:solidFill>
                  <a:cs typeface="+mn-cs"/>
                </a:rPr>
                <a:t>= 529.5 MeV, </a:t>
              </a:r>
            </a:p>
          </p:txBody>
        </p:sp>
        <p:sp>
          <p:nvSpPr>
            <p:cNvPr id="21" name="Text Box 47"/>
            <p:cNvSpPr txBox="1">
              <a:spLocks noChangeArrowheads="1"/>
            </p:cNvSpPr>
            <p:nvPr/>
          </p:nvSpPr>
          <p:spPr bwMode="auto">
            <a:xfrm>
              <a:off x="2780" y="1752"/>
              <a:ext cx="28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dirty="0" smtClean="0">
                  <a:solidFill>
                    <a:schemeClr val="accent2"/>
                  </a:solidFill>
                  <a:cs typeface="+mn-cs"/>
                </a:rPr>
                <a:t>look at scattered electrons at </a:t>
              </a:r>
              <a:r>
                <a:rPr lang="en-GB" sz="2400" i="1" dirty="0" smtClean="0">
                  <a:latin typeface="Symbol" charset="0"/>
                  <a:cs typeface="+mn-cs"/>
                </a:rPr>
                <a:t>q</a:t>
              </a:r>
              <a:r>
                <a:rPr lang="en-GB" dirty="0" smtClean="0">
                  <a:cs typeface="+mn-cs"/>
                </a:rPr>
                <a:t> = 75</a:t>
              </a:r>
              <a:r>
                <a:rPr lang="en-GB" baseline="50000" dirty="0" smtClean="0">
                  <a:cs typeface="+mn-cs"/>
                </a:rPr>
                <a:t>o</a:t>
              </a:r>
            </a:p>
          </p:txBody>
        </p:sp>
      </p:grpSp>
      <p:sp>
        <p:nvSpPr>
          <p:cNvPr id="22" name="Text Box 49"/>
          <p:cNvSpPr txBox="1">
            <a:spLocks noChangeArrowheads="1"/>
          </p:cNvSpPr>
          <p:nvPr/>
        </p:nvSpPr>
        <p:spPr bwMode="auto">
          <a:xfrm>
            <a:off x="109009" y="3401433"/>
            <a:ext cx="36909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For </a:t>
            </a:r>
            <a:r>
              <a:rPr lang="en-GB" dirty="0" smtClean="0">
                <a:solidFill>
                  <a:srgbClr val="FF0000"/>
                </a:solidFill>
                <a:cs typeface="+mn-cs"/>
              </a:rPr>
              <a:t>elastic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scattering expect:</a:t>
            </a:r>
          </a:p>
        </p:txBody>
      </p:sp>
      <p:pic>
        <p:nvPicPr>
          <p:cNvPr id="23" name="Picture 51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47" y="3833233"/>
            <a:ext cx="2592387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4" name="Picture 55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97" y="4517445"/>
            <a:ext cx="44196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5" name="Picture 61" descr="TP_tmp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22" y="6006814"/>
            <a:ext cx="4932362" cy="66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6" name="Line 62"/>
          <p:cNvSpPr>
            <a:spLocks noChangeShapeType="1"/>
          </p:cNvSpPr>
          <p:nvPr/>
        </p:nvSpPr>
        <p:spPr bwMode="auto">
          <a:xfrm>
            <a:off x="4555597" y="5058783"/>
            <a:ext cx="3464892" cy="1139687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7" name="Text Box 63"/>
          <p:cNvSpPr txBox="1">
            <a:spLocks noChangeArrowheads="1"/>
          </p:cNvSpPr>
          <p:nvPr/>
        </p:nvSpPr>
        <p:spPr bwMode="auto">
          <a:xfrm>
            <a:off x="5308989" y="3702574"/>
            <a:ext cx="3963069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GB" sz="1100" dirty="0" err="1">
                <a:solidFill>
                  <a:srgbClr val="00CC00"/>
                </a:solidFill>
                <a:latin typeface="Helvetica" charset="0"/>
                <a:cs typeface="+mn-cs"/>
              </a:rPr>
              <a:t>E.B.Hughes</a:t>
            </a:r>
            <a:r>
              <a:rPr lang="en-GB" sz="1100" dirty="0">
                <a:solidFill>
                  <a:srgbClr val="00CC00"/>
                </a:solidFill>
                <a:latin typeface="Helvetica" charset="0"/>
                <a:cs typeface="+mn-cs"/>
              </a:rPr>
              <a:t> et al., Phys. Rev. 139 (1965) B458</a:t>
            </a:r>
            <a:endParaRPr lang="en-US" sz="1050" dirty="0">
              <a:solidFill>
                <a:srgbClr val="00CC00"/>
              </a:solidFill>
              <a:latin typeface="Helvetica" charset="0"/>
              <a:cs typeface="+mn-cs"/>
            </a:endParaRPr>
          </a:p>
        </p:txBody>
      </p:sp>
      <p:sp>
        <p:nvSpPr>
          <p:cNvPr id="28" name="Text Box 67"/>
          <p:cNvSpPr txBox="1">
            <a:spLocks noChangeArrowheads="1"/>
          </p:cNvSpPr>
          <p:nvPr/>
        </p:nvSpPr>
        <p:spPr bwMode="auto">
          <a:xfrm>
            <a:off x="193147" y="5209742"/>
            <a:ext cx="50085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The energy identifies the scatter as elastic. </a:t>
            </a:r>
          </a:p>
          <a:p>
            <a:pP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Also know squared four-momentum transfer</a:t>
            </a:r>
          </a:p>
        </p:txBody>
      </p:sp>
    </p:spTree>
    <p:extLst>
      <p:ext uri="{BB962C8B-B14F-4D97-AF65-F5344CB8AC3E}">
        <p14:creationId xmlns:p14="http://schemas.microsoft.com/office/powerpoint/2010/main" val="1680555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007" y="0"/>
            <a:ext cx="8937311" cy="939316"/>
          </a:xfrm>
        </p:spPr>
        <p:txBody>
          <a:bodyPr>
            <a:normAutofit fontScale="90000"/>
          </a:bodyPr>
          <a:lstStyle/>
          <a:p>
            <a:r>
              <a:rPr lang="en-US" dirty="0"/>
              <a:t>Scattering – relativistic + charge + </a:t>
            </a:r>
            <a:r>
              <a:rPr lang="en-US" dirty="0" smtClean="0"/>
              <a:t>p recoil + p size</a:t>
            </a:r>
            <a:endParaRPr 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-61681" y="1290830"/>
            <a:ext cx="8594317" cy="1521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defRPr/>
            </a:pPr>
            <a:r>
              <a:rPr lang="en-GB" sz="1800" dirty="0" smtClean="0">
                <a:solidFill>
                  <a:schemeClr val="tx2"/>
                </a:solidFill>
                <a:cs typeface="+mn-cs"/>
              </a:rPr>
              <a:t>   In general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the finite size of the proton can be accounted for by introducing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</a:t>
            </a:r>
            <a:r>
              <a:rPr lang="en-GB" sz="1800" dirty="0" smtClean="0">
                <a:solidFill>
                  <a:srgbClr val="FF0000"/>
                </a:solidFill>
                <a:cs typeface="+mn-cs"/>
              </a:rPr>
              <a:t>two structure functions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. One related to the </a:t>
            </a:r>
            <a:r>
              <a:rPr lang="en-GB" sz="1800" dirty="0" smtClean="0">
                <a:solidFill>
                  <a:srgbClr val="FF0000"/>
                </a:solidFill>
                <a:cs typeface="+mn-cs"/>
              </a:rPr>
              <a:t>charge distribution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in the proton,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and the other related to the distribution of the </a:t>
            </a:r>
            <a:r>
              <a:rPr lang="en-GB" sz="1800" dirty="0" smtClean="0">
                <a:solidFill>
                  <a:srgbClr val="FF0000"/>
                </a:solidFill>
                <a:cs typeface="+mn-cs"/>
              </a:rPr>
              <a:t>magnetic moment 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of the proton,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	</a:t>
            </a:r>
          </a:p>
          <a:p>
            <a:pPr lvl="1">
              <a:spcBef>
                <a:spcPct val="15000"/>
              </a:spcBef>
              <a:buClr>
                <a:srgbClr val="FF0000"/>
              </a:buClr>
              <a:buFontTx/>
              <a:buChar char="•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It can be shown </a:t>
            </a:r>
            <a:r>
              <a:rPr lang="en-GB" dirty="0" smtClean="0">
                <a:solidFill>
                  <a:schemeClr val="accent2"/>
                </a:solidFill>
              </a:rPr>
              <a:t>that it can be g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eneralized to the </a:t>
            </a:r>
            <a:r>
              <a:rPr lang="en-GB" sz="1800" dirty="0" smtClean="0">
                <a:cs typeface="+mn-cs"/>
              </a:rPr>
              <a:t>ROSENBLUTH FORMULA</a:t>
            </a:r>
          </a:p>
        </p:txBody>
      </p:sp>
      <p:grpSp>
        <p:nvGrpSpPr>
          <p:cNvPr id="6" name="Group 12"/>
          <p:cNvGrpSpPr>
            <a:grpSpLocks/>
          </p:cNvGrpSpPr>
          <p:nvPr/>
        </p:nvGrpSpPr>
        <p:grpSpPr bwMode="auto">
          <a:xfrm>
            <a:off x="1162282" y="2905317"/>
            <a:ext cx="7127875" cy="827088"/>
            <a:chOff x="807" y="1525"/>
            <a:chExt cx="4490" cy="521"/>
          </a:xfrm>
        </p:grpSpPr>
        <p:pic>
          <p:nvPicPr>
            <p:cNvPr id="7" name="Picture 9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" y="1544"/>
              <a:ext cx="4282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8" name="Rectangle 11"/>
            <p:cNvSpPr>
              <a:spLocks noChangeArrowheads="1"/>
            </p:cNvSpPr>
            <p:nvPr/>
          </p:nvSpPr>
          <p:spPr bwMode="auto">
            <a:xfrm>
              <a:off x="807" y="1525"/>
              <a:ext cx="4490" cy="521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CC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9" name="Text Box 17"/>
          <p:cNvSpPr txBox="1">
            <a:spLocks noChangeArrowheads="1"/>
          </p:cNvSpPr>
          <p:nvPr/>
        </p:nvSpPr>
        <p:spPr bwMode="auto">
          <a:xfrm>
            <a:off x="1206417" y="4051492"/>
            <a:ext cx="39766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800" smtClean="0">
                <a:solidFill>
                  <a:schemeClr val="accent2"/>
                </a:solidFill>
                <a:cs typeface="+mn-cs"/>
              </a:rPr>
              <a:t>with the Lorentz Invariant quantity:</a:t>
            </a:r>
          </a:p>
        </p:txBody>
      </p:sp>
      <p:grpSp>
        <p:nvGrpSpPr>
          <p:cNvPr id="10" name="Group 19"/>
          <p:cNvGrpSpPr>
            <a:grpSpLocks/>
          </p:cNvGrpSpPr>
          <p:nvPr/>
        </p:nvGrpSpPr>
        <p:grpSpPr bwMode="auto">
          <a:xfrm>
            <a:off x="5292642" y="3878455"/>
            <a:ext cx="2014538" cy="792162"/>
            <a:chOff x="2258" y="2614"/>
            <a:chExt cx="1270" cy="499"/>
          </a:xfrm>
        </p:grpSpPr>
        <p:pic>
          <p:nvPicPr>
            <p:cNvPr id="11" name="Picture 16" descr="TP_tmp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6" y="2644"/>
              <a:ext cx="1159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2" name="Rectangle 18"/>
            <p:cNvSpPr>
              <a:spLocks noChangeArrowheads="1"/>
            </p:cNvSpPr>
            <p:nvPr/>
          </p:nvSpPr>
          <p:spPr bwMode="auto">
            <a:xfrm>
              <a:off x="2258" y="2614"/>
              <a:ext cx="1270" cy="499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pic>
        <p:nvPicPr>
          <p:cNvPr id="25" name="Picture 51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356" y="1580816"/>
            <a:ext cx="738188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6" name="Picture 53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179" y="1838517"/>
            <a:ext cx="792163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-839369" y="5735203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811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008" y="0"/>
            <a:ext cx="8871992" cy="939316"/>
          </a:xfrm>
        </p:spPr>
        <p:txBody>
          <a:bodyPr>
            <a:normAutofit fontScale="90000"/>
          </a:bodyPr>
          <a:lstStyle/>
          <a:p>
            <a:r>
              <a:rPr lang="en-US" dirty="0"/>
              <a:t>Scattering – relativistic + charge + p recoil + p size</a:t>
            </a:r>
          </a:p>
        </p:txBody>
      </p:sp>
      <p:pic>
        <p:nvPicPr>
          <p:cNvPr id="4" name="Picture 6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141" y="1673249"/>
            <a:ext cx="4148138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8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079" y="2320949"/>
            <a:ext cx="423545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13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641" y="5522496"/>
            <a:ext cx="4117975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15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54" y="5520908"/>
            <a:ext cx="2805112" cy="61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99418" y="2994049"/>
            <a:ext cx="919104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</a:t>
            </a:r>
            <a:r>
              <a:rPr lang="en-GB" dirty="0" smtClean="0">
                <a:solidFill>
                  <a:schemeClr val="accent2"/>
                </a:solidFill>
              </a:rPr>
              <a:t>In the </a:t>
            </a:r>
            <a:r>
              <a:rPr lang="en-GB" sz="1800" dirty="0" err="1" smtClean="0">
                <a:solidFill>
                  <a:schemeClr val="accent2"/>
                </a:solidFill>
                <a:cs typeface="+mn-cs"/>
              </a:rPr>
              <a:t>Rosenbluth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formula </a:t>
            </a:r>
            <a:r>
              <a:rPr lang="en-GB" dirty="0" smtClean="0">
                <a:solidFill>
                  <a:schemeClr val="accent2"/>
                </a:solidFill>
              </a:rPr>
              <a:t>it is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assumed that the proton </a:t>
            </a:r>
            <a:r>
              <a:rPr lang="en-GB" dirty="0" smtClean="0">
                <a:solidFill>
                  <a:schemeClr val="accent2"/>
                </a:solidFill>
              </a:rPr>
              <a:t>is 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a spin-half Dirac particle, i.e.</a:t>
            </a: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136004" y="1044599"/>
            <a:ext cx="8533879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In the limit                             we can interpret the structure functions in </a:t>
            </a:r>
          </a:p>
          <a:p>
            <a:pPr>
              <a:buClr>
                <a:srgbClr val="FF0000"/>
              </a:buCl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terms of the Fourier transforms of the charge and magnetic moment distributions</a:t>
            </a:r>
          </a:p>
        </p:txBody>
      </p:sp>
      <p:pic>
        <p:nvPicPr>
          <p:cNvPr id="10" name="Picture 21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925" y="1025549"/>
            <a:ext cx="1490663" cy="37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297929" y="5185946"/>
            <a:ext cx="28225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800" smtClean="0">
                <a:solidFill>
                  <a:schemeClr val="accent2"/>
                </a:solidFill>
                <a:cs typeface="+mn-cs"/>
              </a:rPr>
              <a:t>So for the </a:t>
            </a:r>
            <a:r>
              <a:rPr lang="en-GB" sz="1800" smtClean="0">
                <a:solidFill>
                  <a:srgbClr val="FF0000"/>
                </a:solidFill>
                <a:cs typeface="+mn-cs"/>
              </a:rPr>
              <a:t>proton </a:t>
            </a:r>
            <a:r>
              <a:rPr lang="en-GB" sz="1800" smtClean="0">
                <a:solidFill>
                  <a:schemeClr val="accent2"/>
                </a:solidFill>
                <a:cs typeface="+mn-cs"/>
              </a:rPr>
              <a:t>expect</a:t>
            </a:r>
          </a:p>
        </p:txBody>
      </p:sp>
      <p:pic>
        <p:nvPicPr>
          <p:cNvPr id="12" name="Picture 25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600" y="3430242"/>
            <a:ext cx="1050925" cy="55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" name="Text Box 26"/>
          <p:cNvSpPr txBox="1">
            <a:spLocks noChangeArrowheads="1"/>
          </p:cNvSpPr>
          <p:nvPr/>
        </p:nvSpPr>
        <p:spPr bwMode="auto">
          <a:xfrm>
            <a:off x="153466" y="4036596"/>
            <a:ext cx="8183948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However, the experimentally measured value of the proton magnetic moment </a:t>
            </a:r>
          </a:p>
          <a:p>
            <a:pPr>
              <a:buClr>
                <a:srgbClr val="FF0000"/>
              </a:buCl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is larger than expected for a point-like Dirac particle:</a:t>
            </a:r>
          </a:p>
        </p:txBody>
      </p:sp>
      <p:pic>
        <p:nvPicPr>
          <p:cNvPr id="14" name="Picture 28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629" y="4681121"/>
            <a:ext cx="1576387" cy="55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" name="Text Box 29"/>
          <p:cNvSpPr txBox="1">
            <a:spLocks noChangeArrowheads="1"/>
          </p:cNvSpPr>
          <p:nvPr/>
        </p:nvSpPr>
        <p:spPr bwMode="auto">
          <a:xfrm>
            <a:off x="118541" y="6197183"/>
            <a:ext cx="87169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z="1800" smtClean="0">
                <a:solidFill>
                  <a:schemeClr val="accent2"/>
                </a:solidFill>
                <a:cs typeface="+mn-cs"/>
              </a:rPr>
              <a:t> Of course the anomalous magnetic moment of the proton is already evidence</a:t>
            </a:r>
          </a:p>
          <a:p>
            <a:pPr>
              <a:buClr>
                <a:srgbClr val="FF0000"/>
              </a:buClr>
              <a:defRPr/>
            </a:pPr>
            <a:r>
              <a:rPr lang="en-GB" sz="1800" smtClean="0">
                <a:solidFill>
                  <a:schemeClr val="accent2"/>
                </a:solidFill>
                <a:cs typeface="+mn-cs"/>
              </a:rPr>
              <a:t>   that it is not point-like !</a:t>
            </a:r>
          </a:p>
        </p:txBody>
      </p:sp>
    </p:spTree>
    <p:extLst>
      <p:ext uri="{BB962C8B-B14F-4D97-AF65-F5344CB8AC3E}">
        <p14:creationId xmlns:p14="http://schemas.microsoft.com/office/powerpoint/2010/main" val="1993477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007" y="0"/>
            <a:ext cx="9086489" cy="939316"/>
          </a:xfrm>
        </p:spPr>
        <p:txBody>
          <a:bodyPr>
            <a:normAutofit fontScale="90000"/>
          </a:bodyPr>
          <a:lstStyle/>
          <a:p>
            <a:r>
              <a:rPr lang="en-US" dirty="0"/>
              <a:t>Scattering – relativistic + charge + p recoil + p size</a:t>
            </a:r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0" y="972541"/>
            <a:ext cx="396484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Express the </a:t>
            </a:r>
            <a:r>
              <a:rPr lang="en-GB" sz="1800" dirty="0" err="1" smtClean="0">
                <a:solidFill>
                  <a:schemeClr val="accent2"/>
                </a:solidFill>
                <a:cs typeface="+mn-cs"/>
              </a:rPr>
              <a:t>Rosenbluth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formula as:</a:t>
            </a:r>
          </a:p>
        </p:txBody>
      </p:sp>
      <p:pic>
        <p:nvPicPr>
          <p:cNvPr id="5" name="Picture 17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1359891"/>
            <a:ext cx="4918075" cy="7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 Box 18"/>
          <p:cNvSpPr txBox="1">
            <a:spLocks noChangeArrowheads="1"/>
          </p:cNvSpPr>
          <p:nvPr/>
        </p:nvSpPr>
        <p:spPr bwMode="auto">
          <a:xfrm>
            <a:off x="144463" y="2123478"/>
            <a:ext cx="841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800" smtClean="0">
                <a:solidFill>
                  <a:schemeClr val="accent2"/>
                </a:solidFill>
                <a:cs typeface="+mn-cs"/>
              </a:rPr>
              <a:t>where</a:t>
            </a:r>
          </a:p>
        </p:txBody>
      </p:sp>
      <p:pic>
        <p:nvPicPr>
          <p:cNvPr id="7" name="Picture 22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38" y="2171103"/>
            <a:ext cx="3816350" cy="74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Text Box 23"/>
          <p:cNvSpPr txBox="1">
            <a:spLocks noChangeArrowheads="1"/>
          </p:cNvSpPr>
          <p:nvPr/>
        </p:nvSpPr>
        <p:spPr bwMode="auto">
          <a:xfrm>
            <a:off x="5430837" y="2081342"/>
            <a:ext cx="3487550" cy="844550"/>
          </a:xfrm>
          <a:prstGeom prst="rect">
            <a:avLst/>
          </a:prstGeom>
          <a:solidFill>
            <a:srgbClr val="FFFFCC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600" dirty="0" smtClean="0">
                <a:cs typeface="+mn-cs"/>
              </a:rPr>
              <a:t>i.e. the Mott cross-section including </a:t>
            </a:r>
          </a:p>
          <a:p>
            <a:pPr>
              <a:defRPr/>
            </a:pPr>
            <a:r>
              <a:rPr lang="en-GB" sz="1600" dirty="0" smtClean="0">
                <a:cs typeface="+mn-cs"/>
              </a:rPr>
              <a:t>the proton recoil. It corresponds </a:t>
            </a:r>
          </a:p>
          <a:p>
            <a:pPr>
              <a:defRPr/>
            </a:pPr>
            <a:r>
              <a:rPr lang="en-GB" sz="1600" dirty="0" smtClean="0">
                <a:cs typeface="+mn-cs"/>
              </a:rPr>
              <a:t>to scattering from a spin-0 proton</a:t>
            </a:r>
          </a:p>
        </p:txBody>
      </p:sp>
      <p:sp>
        <p:nvSpPr>
          <p:cNvPr id="9" name="Text Box 49"/>
          <p:cNvSpPr txBox="1">
            <a:spLocks noChangeArrowheads="1"/>
          </p:cNvSpPr>
          <p:nvPr/>
        </p:nvSpPr>
        <p:spPr bwMode="auto">
          <a:xfrm>
            <a:off x="73025" y="3256963"/>
            <a:ext cx="1709520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At very low </a:t>
            </a:r>
            <a:r>
              <a:rPr lang="en-GB" sz="2400" i="1" dirty="0" smtClean="0">
                <a:latin typeface="Palatino" charset="0"/>
                <a:cs typeface="+mn-cs"/>
              </a:rPr>
              <a:t>q</a:t>
            </a:r>
            <a:r>
              <a:rPr lang="en-GB" sz="2400" i="1" baseline="30000" dirty="0" smtClean="0">
                <a:latin typeface="Palatino" charset="0"/>
                <a:cs typeface="+mn-cs"/>
              </a:rPr>
              <a:t>2</a:t>
            </a:r>
            <a:r>
              <a:rPr lang="en-GB" sz="2400" dirty="0" smtClean="0">
                <a:latin typeface="Palatino" charset="0"/>
                <a:cs typeface="+mn-cs"/>
              </a:rPr>
              <a:t>:</a:t>
            </a:r>
            <a:endParaRPr lang="en-GB" dirty="0" smtClean="0">
              <a:solidFill>
                <a:schemeClr val="accent2"/>
              </a:solidFill>
              <a:cs typeface="+mn-cs"/>
            </a:endParaRPr>
          </a:p>
        </p:txBody>
      </p:sp>
      <p:pic>
        <p:nvPicPr>
          <p:cNvPr id="10" name="Picture 50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063" y="3309350"/>
            <a:ext cx="2162175" cy="37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1" name="Picture 57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3761788"/>
            <a:ext cx="2411412" cy="61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" name="Text Box 58"/>
          <p:cNvSpPr txBox="1">
            <a:spLocks noChangeArrowheads="1"/>
          </p:cNvSpPr>
          <p:nvPr/>
        </p:nvSpPr>
        <p:spPr bwMode="auto">
          <a:xfrm>
            <a:off x="4610100" y="3256963"/>
            <a:ext cx="1336045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At high </a:t>
            </a:r>
            <a:r>
              <a:rPr lang="en-GB" sz="2400" i="1" dirty="0" smtClean="0">
                <a:latin typeface="Palatino" charset="0"/>
                <a:cs typeface="+mn-cs"/>
              </a:rPr>
              <a:t>q</a:t>
            </a:r>
            <a:r>
              <a:rPr lang="en-GB" sz="2400" i="1" baseline="30000" dirty="0" smtClean="0">
                <a:latin typeface="Palatino" charset="0"/>
                <a:cs typeface="+mn-cs"/>
              </a:rPr>
              <a:t>2</a:t>
            </a:r>
            <a:r>
              <a:rPr lang="en-GB" sz="2400" dirty="0" smtClean="0">
                <a:latin typeface="Palatino" charset="0"/>
                <a:cs typeface="+mn-cs"/>
              </a:rPr>
              <a:t>:</a:t>
            </a:r>
            <a:r>
              <a:rPr lang="en-GB" sz="2400" i="1" baseline="30000" dirty="0" smtClean="0">
                <a:latin typeface="Palatino" charset="0"/>
                <a:cs typeface="+mn-cs"/>
              </a:rPr>
              <a:t> </a:t>
            </a:r>
            <a:endParaRPr lang="en-GB" dirty="0" smtClean="0">
              <a:solidFill>
                <a:schemeClr val="accent2"/>
              </a:solidFill>
              <a:cs typeface="+mn-cs"/>
            </a:endParaRPr>
          </a:p>
        </p:txBody>
      </p:sp>
      <p:pic>
        <p:nvPicPr>
          <p:cNvPr id="13" name="Picture 60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50" y="3383963"/>
            <a:ext cx="701675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" name="Text Box 63"/>
          <p:cNvSpPr txBox="1">
            <a:spLocks noChangeArrowheads="1"/>
          </p:cNvSpPr>
          <p:nvPr/>
        </p:nvSpPr>
        <p:spPr bwMode="auto">
          <a:xfrm>
            <a:off x="73025" y="4908360"/>
            <a:ext cx="4788037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In general we are sensitive to both structure </a:t>
            </a:r>
          </a:p>
          <a:p>
            <a:pPr>
              <a:buClr>
                <a:srgbClr val="FF0000"/>
              </a:buCl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functions! These can be resolved from </a:t>
            </a:r>
          </a:p>
          <a:p>
            <a:pPr>
              <a:buClr>
                <a:srgbClr val="FF0000"/>
              </a:buCl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the angular dependence of the cross </a:t>
            </a:r>
          </a:p>
          <a:p>
            <a:pPr>
              <a:buClr>
                <a:srgbClr val="FF0000"/>
              </a:buCl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section at  </a:t>
            </a:r>
            <a:r>
              <a:rPr lang="en-GB" sz="1800" dirty="0" smtClean="0">
                <a:solidFill>
                  <a:srgbClr val="FF0000"/>
                </a:solidFill>
                <a:cs typeface="+mn-cs"/>
              </a:rPr>
              <a:t>FIXED  </a:t>
            </a:r>
            <a:endParaRPr lang="en-GB" i="1" baseline="30000" dirty="0" smtClean="0">
              <a:latin typeface="Palatino" charset="0"/>
              <a:cs typeface="+mn-cs"/>
            </a:endParaRPr>
          </a:p>
        </p:txBody>
      </p:sp>
      <p:grpSp>
        <p:nvGrpSpPr>
          <p:cNvPr id="15" name="Group 73"/>
          <p:cNvGrpSpPr>
            <a:grpSpLocks/>
          </p:cNvGrpSpPr>
          <p:nvPr/>
        </p:nvGrpSpPr>
        <p:grpSpPr bwMode="auto">
          <a:xfrm>
            <a:off x="4926012" y="4474566"/>
            <a:ext cx="3630613" cy="2268537"/>
            <a:chOff x="3759" y="2659"/>
            <a:chExt cx="2287" cy="1429"/>
          </a:xfrm>
        </p:grpSpPr>
        <p:sp>
          <p:nvSpPr>
            <p:cNvPr id="16" name="Line 43"/>
            <p:cNvSpPr>
              <a:spLocks noChangeShapeType="1"/>
            </p:cNvSpPr>
            <p:nvPr/>
          </p:nvSpPr>
          <p:spPr bwMode="auto">
            <a:xfrm flipV="1">
              <a:off x="4012" y="3885"/>
              <a:ext cx="2034" cy="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" name="Line 25"/>
            <p:cNvSpPr>
              <a:spLocks noChangeShapeType="1"/>
            </p:cNvSpPr>
            <p:nvPr/>
          </p:nvSpPr>
          <p:spPr bwMode="auto">
            <a:xfrm flipV="1">
              <a:off x="4142" y="2746"/>
              <a:ext cx="0" cy="1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8" name="Line 26"/>
            <p:cNvSpPr>
              <a:spLocks noChangeShapeType="1"/>
            </p:cNvSpPr>
            <p:nvPr/>
          </p:nvSpPr>
          <p:spPr bwMode="auto">
            <a:xfrm flipV="1">
              <a:off x="4069" y="2820"/>
              <a:ext cx="1768" cy="711"/>
            </a:xfrm>
            <a:prstGeom prst="line">
              <a:avLst/>
            </a:prstGeom>
            <a:noFill/>
            <a:ln w="28575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9" name="Line 29"/>
            <p:cNvSpPr>
              <a:spLocks noChangeShapeType="1"/>
            </p:cNvSpPr>
            <p:nvPr/>
          </p:nvSpPr>
          <p:spPr bwMode="auto">
            <a:xfrm>
              <a:off x="4179" y="3531"/>
              <a:ext cx="347" cy="7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0" name="Line 30"/>
            <p:cNvSpPr>
              <a:spLocks noChangeShapeType="1"/>
            </p:cNvSpPr>
            <p:nvPr/>
          </p:nvSpPr>
          <p:spPr bwMode="auto">
            <a:xfrm>
              <a:off x="5404" y="3025"/>
              <a:ext cx="5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1" name="Oval 31"/>
            <p:cNvSpPr>
              <a:spLocks noChangeArrowheads="1"/>
            </p:cNvSpPr>
            <p:nvPr/>
          </p:nvSpPr>
          <p:spPr bwMode="auto">
            <a:xfrm>
              <a:off x="4441" y="3282"/>
              <a:ext cx="69" cy="59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2" name="Line 32"/>
            <p:cNvSpPr>
              <a:spLocks noChangeShapeType="1"/>
            </p:cNvSpPr>
            <p:nvPr/>
          </p:nvSpPr>
          <p:spPr bwMode="auto">
            <a:xfrm>
              <a:off x="4475" y="3223"/>
              <a:ext cx="0" cy="17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3" name="Oval 33"/>
            <p:cNvSpPr>
              <a:spLocks noChangeArrowheads="1"/>
            </p:cNvSpPr>
            <p:nvPr/>
          </p:nvSpPr>
          <p:spPr bwMode="auto">
            <a:xfrm>
              <a:off x="4720" y="3252"/>
              <a:ext cx="70" cy="59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4" name="Line 34"/>
            <p:cNvSpPr>
              <a:spLocks noChangeShapeType="1"/>
            </p:cNvSpPr>
            <p:nvPr/>
          </p:nvSpPr>
          <p:spPr bwMode="auto">
            <a:xfrm>
              <a:off x="4755" y="3193"/>
              <a:ext cx="0" cy="17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5" name="Oval 35"/>
            <p:cNvSpPr>
              <a:spLocks noChangeArrowheads="1"/>
            </p:cNvSpPr>
            <p:nvPr/>
          </p:nvSpPr>
          <p:spPr bwMode="auto">
            <a:xfrm>
              <a:off x="4894" y="3074"/>
              <a:ext cx="69" cy="6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4929" y="3015"/>
              <a:ext cx="0" cy="17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" name="Oval 37"/>
            <p:cNvSpPr>
              <a:spLocks noChangeArrowheads="1"/>
            </p:cNvSpPr>
            <p:nvPr/>
          </p:nvSpPr>
          <p:spPr bwMode="auto">
            <a:xfrm>
              <a:off x="5033" y="3074"/>
              <a:ext cx="70" cy="6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5068" y="3015"/>
              <a:ext cx="0" cy="17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9" name="Oval 39"/>
            <p:cNvSpPr>
              <a:spLocks noChangeArrowheads="1"/>
            </p:cNvSpPr>
            <p:nvPr/>
          </p:nvSpPr>
          <p:spPr bwMode="auto">
            <a:xfrm>
              <a:off x="5245" y="2968"/>
              <a:ext cx="69" cy="59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>
              <a:off x="5280" y="2909"/>
              <a:ext cx="0" cy="17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1" name="Oval 41"/>
            <p:cNvSpPr>
              <a:spLocks noChangeArrowheads="1"/>
            </p:cNvSpPr>
            <p:nvPr/>
          </p:nvSpPr>
          <p:spPr bwMode="auto">
            <a:xfrm>
              <a:off x="5594" y="2820"/>
              <a:ext cx="69" cy="59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>
              <a:off x="5629" y="2761"/>
              <a:ext cx="0" cy="17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33" name="Picture 66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9" y="2659"/>
              <a:ext cx="318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4" name="Picture 67" descr="TP_tmp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8" y="3206"/>
              <a:ext cx="878" cy="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5" name="Picture 68" descr="TP_tmp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" y="3468"/>
              <a:ext cx="1409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6" name="Picture 71" descr="TP_tmp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9" y="3927"/>
              <a:ext cx="469" cy="1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37" name="Picture 72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67" y="5762485"/>
            <a:ext cx="2921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8" name="Rectangle 74"/>
          <p:cNvSpPr>
            <a:spLocks noChangeArrowheads="1"/>
          </p:cNvSpPr>
          <p:nvPr/>
        </p:nvSpPr>
        <p:spPr bwMode="auto">
          <a:xfrm>
            <a:off x="73025" y="3220450"/>
            <a:ext cx="4392613" cy="1189038"/>
          </a:xfrm>
          <a:prstGeom prst="rect">
            <a:avLst/>
          </a:prstGeom>
          <a:noFill/>
          <a:ln w="22225">
            <a:solidFill>
              <a:srgbClr val="FF99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9" name="Rectangle 75"/>
          <p:cNvSpPr>
            <a:spLocks noChangeArrowheads="1"/>
          </p:cNvSpPr>
          <p:nvPr/>
        </p:nvSpPr>
        <p:spPr bwMode="auto">
          <a:xfrm>
            <a:off x="4610100" y="3220450"/>
            <a:ext cx="4438463" cy="1189038"/>
          </a:xfrm>
          <a:prstGeom prst="rect">
            <a:avLst/>
          </a:prstGeom>
          <a:noFill/>
          <a:ln w="22225">
            <a:solidFill>
              <a:srgbClr val="FF99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40" name="Picture 76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829" y="3688763"/>
            <a:ext cx="42449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849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Hofstader’s</a:t>
            </a:r>
            <a:r>
              <a:rPr lang="en-US" dirty="0" smtClean="0"/>
              <a:t> experiment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67" y="3755453"/>
            <a:ext cx="3383684" cy="3017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33" y="1037166"/>
            <a:ext cx="3721100" cy="27182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28" y="1914230"/>
            <a:ext cx="2677564" cy="36824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5524528" y="5625524"/>
            <a:ext cx="2617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1954: first experiments by</a:t>
            </a:r>
          </a:p>
          <a:p>
            <a:r>
              <a:rPr lang="en-US" dirty="0"/>
              <a:t>Hofstadter showed that</a:t>
            </a:r>
          </a:p>
          <a:p>
            <a:r>
              <a:rPr lang="en-US" dirty="0"/>
              <a:t>proton has a finite size</a:t>
            </a:r>
          </a:p>
          <a:p>
            <a:r>
              <a:rPr lang="en-US" dirty="0"/>
              <a:t>(0.74 </a:t>
            </a:r>
            <a:r>
              <a:rPr lang="en-US" dirty="0" err="1"/>
              <a:t>fm</a:t>
            </a:r>
            <a:r>
              <a:rPr lang="en-US" dirty="0"/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" y="1037166"/>
            <a:ext cx="4726726" cy="56312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5760" y="152400"/>
            <a:ext cx="952500" cy="13335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2" name="TextBox 11"/>
          <p:cNvSpPr txBox="1"/>
          <p:nvPr/>
        </p:nvSpPr>
        <p:spPr>
          <a:xfrm>
            <a:off x="8007421" y="1573389"/>
            <a:ext cx="9308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/>
              <a:t>R. </a:t>
            </a:r>
            <a:r>
              <a:rPr lang="en-US" sz="1100" i="1" dirty="0" err="1" smtClean="0"/>
              <a:t>Hofstader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85999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fifth quark</a:t>
            </a:r>
            <a:endParaRPr lang="en-US" dirty="0"/>
          </a:p>
        </p:txBody>
      </p:sp>
      <p:pic>
        <p:nvPicPr>
          <p:cNvPr id="4" name="Picture 3" descr="Upsilon_Innes-et-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65" y="1620651"/>
            <a:ext cx="3705918" cy="47958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botqrk_pic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754" y="343618"/>
            <a:ext cx="2552588" cy="25252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4835628"/>
              </p:ext>
            </p:extLst>
          </p:nvPr>
        </p:nvGraphicFramePr>
        <p:xfrm>
          <a:off x="603417" y="1126737"/>
          <a:ext cx="25749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18" name="Equation" r:id="rId5" imgW="1346200" imgH="228600" progId="Equation.3">
                  <p:embed/>
                </p:oleObj>
              </mc:Choice>
              <mc:Fallback>
                <p:oleObj name="Equation" r:id="rId5" imgW="1346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3417" y="1126737"/>
                        <a:ext cx="257492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281026" y="1126737"/>
            <a:ext cx="102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Fermilab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62476">
            <a:off x="4684227" y="2630403"/>
            <a:ext cx="4430338" cy="17721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4569481" y="4826675"/>
            <a:ext cx="44418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soon as the </a:t>
            </a:r>
            <a:r>
              <a:rPr lang="en-US" dirty="0" err="1"/>
              <a:t>Υ</a:t>
            </a:r>
            <a:r>
              <a:rPr lang="en-US" dirty="0"/>
              <a:t> meson was discovered it was interpreted as the </a:t>
            </a:r>
            <a:r>
              <a:rPr lang="en-GB" dirty="0"/>
              <a:t>1</a:t>
            </a:r>
            <a:r>
              <a:rPr lang="en-GB" baseline="30000" dirty="0"/>
              <a:t>3</a:t>
            </a:r>
            <a:r>
              <a:rPr lang="en-GB" dirty="0"/>
              <a:t>S</a:t>
            </a:r>
            <a:r>
              <a:rPr lang="en-GB" baseline="-25000" dirty="0"/>
              <a:t>1 </a:t>
            </a:r>
            <a:r>
              <a:rPr lang="en-GB" dirty="0"/>
              <a:t>state of the </a:t>
            </a:r>
            <a:r>
              <a:rPr lang="en-GB" dirty="0" err="1" smtClean="0"/>
              <a:t>bottonium</a:t>
            </a:r>
            <a:endParaRPr lang="en-GB" dirty="0"/>
          </a:p>
          <a:p>
            <a:endParaRPr lang="en-GB" dirty="0"/>
          </a:p>
          <a:p>
            <a:r>
              <a:rPr lang="en-GB" dirty="0"/>
              <a:t>At present many levels of  </a:t>
            </a:r>
            <a:r>
              <a:rPr lang="en-GB" baseline="30000" dirty="0"/>
              <a:t>3</a:t>
            </a:r>
            <a:r>
              <a:rPr lang="en-GB" dirty="0"/>
              <a:t>S</a:t>
            </a:r>
            <a:r>
              <a:rPr lang="en-GB" baseline="-25000" dirty="0"/>
              <a:t>1 </a:t>
            </a:r>
            <a:r>
              <a:rPr lang="en-GB" dirty="0"/>
              <a:t>and  </a:t>
            </a:r>
            <a:r>
              <a:rPr lang="en-GB" baseline="30000" dirty="0"/>
              <a:t>3</a:t>
            </a:r>
            <a:r>
              <a:rPr lang="en-GB" dirty="0"/>
              <a:t>P  states have been observed </a:t>
            </a:r>
            <a:endParaRPr lang="en-US" dirty="0" smtClean="0"/>
          </a:p>
          <a:p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03417" y="6488668"/>
            <a:ext cx="351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(more on tomorrow’s presentation)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305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Scattering – </a:t>
            </a:r>
            <a:r>
              <a:rPr lang="en-US" dirty="0" smtClean="0"/>
              <a:t>measurements</a:t>
            </a:r>
            <a:endParaRPr lang="en-US" dirty="0"/>
          </a:p>
        </p:txBody>
      </p:sp>
      <p:sp>
        <p:nvSpPr>
          <p:cNvPr id="4" name="Text Box 26"/>
          <p:cNvSpPr txBox="1">
            <a:spLocks noChangeArrowheads="1"/>
          </p:cNvSpPr>
          <p:nvPr/>
        </p:nvSpPr>
        <p:spPr bwMode="auto">
          <a:xfrm>
            <a:off x="362487" y="978957"/>
            <a:ext cx="6192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u="sng" dirty="0" smtClean="0">
                <a:cs typeface="+mn-cs"/>
              </a:rPr>
              <a:t>EXAMPLE</a:t>
            </a:r>
            <a:r>
              <a:rPr lang="en-US" u="sng" dirty="0">
                <a:cs typeface="+mn-cs"/>
              </a:rPr>
              <a:t>:</a:t>
            </a:r>
            <a:r>
              <a:rPr lang="en-US" sz="2400" b="0" dirty="0">
                <a:latin typeface="Helvetica" charset="0"/>
                <a:cs typeface="+mn-cs"/>
              </a:rPr>
              <a:t> </a:t>
            </a:r>
            <a:r>
              <a:rPr lang="en-US" sz="2400" b="0" dirty="0">
                <a:solidFill>
                  <a:schemeClr val="tx1"/>
                </a:solidFill>
                <a:latin typeface="Helvetica" charset="0"/>
                <a:cs typeface="+mn-cs"/>
              </a:rPr>
              <a:t>e</a:t>
            </a:r>
            <a:r>
              <a:rPr lang="en-US" sz="2400" b="0" baseline="30000" dirty="0">
                <a:solidFill>
                  <a:schemeClr val="tx1"/>
                </a:solidFill>
                <a:latin typeface="Symbol" charset="0"/>
                <a:cs typeface="+mn-cs"/>
              </a:rPr>
              <a:t>-</a:t>
            </a:r>
            <a:r>
              <a:rPr lang="en-US" sz="2400" b="0" dirty="0">
                <a:solidFill>
                  <a:schemeClr val="tx1"/>
                </a:solidFill>
                <a:latin typeface="Helvetica" charset="0"/>
                <a:cs typeface="+mn-cs"/>
              </a:rPr>
              <a:t>p </a:t>
            </a:r>
            <a:r>
              <a:rPr lang="en-US" sz="2400" b="0" dirty="0">
                <a:solidFill>
                  <a:schemeClr val="tx1"/>
                </a:solidFill>
                <a:latin typeface="Helvetica" charset="0"/>
                <a:cs typeface="+mn-cs"/>
                <a:sym typeface="Symbol" charset="0"/>
              </a:rPr>
              <a:t></a:t>
            </a:r>
            <a:r>
              <a:rPr lang="en-US" sz="2400" b="0" dirty="0">
                <a:solidFill>
                  <a:schemeClr val="tx1"/>
                </a:solidFill>
                <a:latin typeface="Helvetica" charset="0"/>
                <a:cs typeface="+mn-cs"/>
              </a:rPr>
              <a:t> e</a:t>
            </a:r>
            <a:r>
              <a:rPr lang="en-US" sz="2400" b="0" baseline="30000" dirty="0">
                <a:solidFill>
                  <a:schemeClr val="tx1"/>
                </a:solidFill>
                <a:latin typeface="Symbol" charset="0"/>
                <a:cs typeface="+mn-cs"/>
              </a:rPr>
              <a:t>-</a:t>
            </a:r>
            <a:r>
              <a:rPr lang="en-US" sz="2400" b="0" dirty="0">
                <a:solidFill>
                  <a:schemeClr val="tx1"/>
                </a:solidFill>
                <a:latin typeface="Helvetica" charset="0"/>
                <a:cs typeface="+mn-cs"/>
              </a:rPr>
              <a:t>p</a:t>
            </a:r>
            <a:r>
              <a:rPr lang="en-US" sz="2400" b="0" dirty="0">
                <a:latin typeface="Helvetica" charset="0"/>
                <a:cs typeface="+mn-cs"/>
              </a:rPr>
              <a:t>  </a:t>
            </a:r>
            <a:r>
              <a:rPr lang="en-US" dirty="0">
                <a:cs typeface="+mn-cs"/>
              </a:rPr>
              <a:t>at  </a:t>
            </a:r>
            <a:r>
              <a:rPr lang="en-US" i="1" dirty="0" err="1">
                <a:solidFill>
                  <a:schemeClr val="tx1"/>
                </a:solidFill>
                <a:cs typeface="+mn-cs"/>
              </a:rPr>
              <a:t>E</a:t>
            </a:r>
            <a:r>
              <a:rPr lang="en-US" baseline="-25000" dirty="0" err="1">
                <a:solidFill>
                  <a:schemeClr val="tx1"/>
                </a:solidFill>
                <a:cs typeface="+mn-cs"/>
              </a:rPr>
              <a:t>beam</a:t>
            </a:r>
            <a:r>
              <a:rPr lang="en-US" dirty="0">
                <a:solidFill>
                  <a:schemeClr val="tx1"/>
                </a:solidFill>
                <a:cs typeface="+mn-cs"/>
              </a:rPr>
              <a:t>= 529.5 MeV </a:t>
            </a:r>
          </a:p>
        </p:txBody>
      </p:sp>
      <p:grpSp>
        <p:nvGrpSpPr>
          <p:cNvPr id="5" name="Group 95"/>
          <p:cNvGrpSpPr>
            <a:grpSpLocks/>
          </p:cNvGrpSpPr>
          <p:nvPr/>
        </p:nvGrpSpPr>
        <p:grpSpPr bwMode="auto">
          <a:xfrm>
            <a:off x="251900" y="2152650"/>
            <a:ext cx="3527425" cy="4703763"/>
            <a:chOff x="172" y="935"/>
            <a:chExt cx="2222" cy="2963"/>
          </a:xfrm>
        </p:grpSpPr>
        <p:grpSp>
          <p:nvGrpSpPr>
            <p:cNvPr id="6" name="Group 90"/>
            <p:cNvGrpSpPr>
              <a:grpSpLocks/>
            </p:cNvGrpSpPr>
            <p:nvPr/>
          </p:nvGrpSpPr>
          <p:grpSpPr bwMode="auto">
            <a:xfrm>
              <a:off x="330" y="935"/>
              <a:ext cx="2064" cy="2963"/>
              <a:chOff x="309" y="935"/>
              <a:chExt cx="2085" cy="2963"/>
            </a:xfrm>
          </p:grpSpPr>
          <p:pic>
            <p:nvPicPr>
              <p:cNvPr id="10" name="Picture 7" descr="janssens_xsec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" y="935"/>
                <a:ext cx="2085" cy="2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Freeform 13"/>
              <p:cNvSpPr>
                <a:spLocks/>
              </p:cNvSpPr>
              <p:nvPr/>
            </p:nvSpPr>
            <p:spPr bwMode="auto">
              <a:xfrm>
                <a:off x="1240" y="1412"/>
                <a:ext cx="901" cy="1015"/>
              </a:xfrm>
              <a:custGeom>
                <a:avLst/>
                <a:gdLst>
                  <a:gd name="T0" fmla="*/ 0 w 1265"/>
                  <a:gd name="T1" fmla="*/ 1414 h 1414"/>
                  <a:gd name="T2" fmla="*/ 86 w 1265"/>
                  <a:gd name="T3" fmla="*/ 1134 h 1414"/>
                  <a:gd name="T4" fmla="*/ 164 w 1265"/>
                  <a:gd name="T5" fmla="*/ 937 h 1414"/>
                  <a:gd name="T6" fmla="*/ 238 w 1265"/>
                  <a:gd name="T7" fmla="*/ 805 h 1414"/>
                  <a:gd name="T8" fmla="*/ 403 w 1265"/>
                  <a:gd name="T9" fmla="*/ 590 h 1414"/>
                  <a:gd name="T10" fmla="*/ 630 w 1265"/>
                  <a:gd name="T11" fmla="*/ 363 h 1414"/>
                  <a:gd name="T12" fmla="*/ 857 w 1265"/>
                  <a:gd name="T13" fmla="*/ 182 h 1414"/>
                  <a:gd name="T14" fmla="*/ 1038 w 1265"/>
                  <a:gd name="T15" fmla="*/ 91 h 1414"/>
                  <a:gd name="T16" fmla="*/ 1265 w 1265"/>
                  <a:gd name="T17" fmla="*/ 0 h 1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5" h="1414">
                    <a:moveTo>
                      <a:pt x="0" y="1414"/>
                    </a:moveTo>
                    <a:cubicBezTo>
                      <a:pt x="14" y="1369"/>
                      <a:pt x="59" y="1213"/>
                      <a:pt x="86" y="1134"/>
                    </a:cubicBezTo>
                    <a:cubicBezTo>
                      <a:pt x="113" y="1055"/>
                      <a:pt x="139" y="992"/>
                      <a:pt x="164" y="937"/>
                    </a:cubicBezTo>
                    <a:cubicBezTo>
                      <a:pt x="189" y="882"/>
                      <a:pt x="198" y="863"/>
                      <a:pt x="238" y="805"/>
                    </a:cubicBezTo>
                    <a:cubicBezTo>
                      <a:pt x="278" y="747"/>
                      <a:pt x="338" y="664"/>
                      <a:pt x="403" y="590"/>
                    </a:cubicBezTo>
                    <a:cubicBezTo>
                      <a:pt x="468" y="516"/>
                      <a:pt x="554" y="431"/>
                      <a:pt x="630" y="363"/>
                    </a:cubicBezTo>
                    <a:cubicBezTo>
                      <a:pt x="706" y="295"/>
                      <a:pt x="789" y="227"/>
                      <a:pt x="857" y="182"/>
                    </a:cubicBezTo>
                    <a:cubicBezTo>
                      <a:pt x="925" y="137"/>
                      <a:pt x="970" y="121"/>
                      <a:pt x="1038" y="91"/>
                    </a:cubicBezTo>
                    <a:cubicBezTo>
                      <a:pt x="1106" y="61"/>
                      <a:pt x="1185" y="30"/>
                      <a:pt x="1265" y="0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2" name="Oval 29"/>
              <p:cNvSpPr>
                <a:spLocks noChangeArrowheads="1"/>
              </p:cNvSpPr>
              <p:nvPr/>
            </p:nvSpPr>
            <p:spPr bwMode="auto">
              <a:xfrm>
                <a:off x="1609" y="1652"/>
                <a:ext cx="64" cy="72"/>
              </a:xfrm>
              <a:prstGeom prst="ellipse">
                <a:avLst/>
              </a:prstGeom>
              <a:noFill/>
              <a:ln w="22225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3" name="Oval 30"/>
              <p:cNvSpPr>
                <a:spLocks noChangeArrowheads="1"/>
              </p:cNvSpPr>
              <p:nvPr/>
            </p:nvSpPr>
            <p:spPr bwMode="auto">
              <a:xfrm>
                <a:off x="1476" y="1837"/>
                <a:ext cx="66" cy="72"/>
              </a:xfrm>
              <a:prstGeom prst="ellipse">
                <a:avLst/>
              </a:prstGeom>
              <a:noFill/>
              <a:ln w="22225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4" name="Oval 31"/>
              <p:cNvSpPr>
                <a:spLocks noChangeArrowheads="1"/>
              </p:cNvSpPr>
              <p:nvPr/>
            </p:nvSpPr>
            <p:spPr bwMode="auto">
              <a:xfrm>
                <a:off x="1364" y="1999"/>
                <a:ext cx="66" cy="72"/>
              </a:xfrm>
              <a:prstGeom prst="ellipse">
                <a:avLst/>
              </a:prstGeom>
              <a:noFill/>
              <a:ln w="22225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5" name="Oval 32"/>
              <p:cNvSpPr>
                <a:spLocks noChangeArrowheads="1"/>
              </p:cNvSpPr>
              <p:nvPr/>
            </p:nvSpPr>
            <p:spPr bwMode="auto">
              <a:xfrm>
                <a:off x="1264" y="2239"/>
                <a:ext cx="66" cy="71"/>
              </a:xfrm>
              <a:prstGeom prst="ellipse">
                <a:avLst/>
              </a:prstGeom>
              <a:noFill/>
              <a:ln w="22225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6" name="Oval 33"/>
              <p:cNvSpPr>
                <a:spLocks noChangeArrowheads="1"/>
              </p:cNvSpPr>
              <p:nvPr/>
            </p:nvSpPr>
            <p:spPr bwMode="auto">
              <a:xfrm>
                <a:off x="1237" y="2304"/>
                <a:ext cx="64" cy="72"/>
              </a:xfrm>
              <a:prstGeom prst="ellipse">
                <a:avLst/>
              </a:prstGeom>
              <a:noFill/>
              <a:ln w="22225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sp>
          <p:nvSpPr>
            <p:cNvPr id="7" name="Text Box 34"/>
            <p:cNvSpPr txBox="1">
              <a:spLocks noChangeArrowheads="1"/>
            </p:cNvSpPr>
            <p:nvPr/>
          </p:nvSpPr>
          <p:spPr bwMode="auto">
            <a:xfrm rot="16200000">
              <a:off x="-1137" y="2335"/>
              <a:ext cx="281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GB" sz="1400">
                  <a:solidFill>
                    <a:srgbClr val="00CC00"/>
                  </a:solidFill>
                  <a:latin typeface="Helvetica" charset="0"/>
                  <a:cs typeface="+mn-cs"/>
                </a:rPr>
                <a:t>E.B.Hughes et al., Phys. Rev. 139 (1965) B458</a:t>
              </a:r>
              <a:endParaRPr lang="en-US" sz="1200">
                <a:solidFill>
                  <a:srgbClr val="00CC00"/>
                </a:solidFill>
                <a:latin typeface="Helvetica" charset="0"/>
                <a:cs typeface="+mn-cs"/>
              </a:endParaRPr>
            </a:p>
          </p:txBody>
        </p:sp>
        <p:sp>
          <p:nvSpPr>
            <p:cNvPr id="8" name="Text Box 45"/>
            <p:cNvSpPr txBox="1">
              <a:spLocks noChangeArrowheads="1"/>
            </p:cNvSpPr>
            <p:nvPr/>
          </p:nvSpPr>
          <p:spPr bwMode="auto">
            <a:xfrm>
              <a:off x="547" y="1117"/>
              <a:ext cx="137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sz="1800" i="1" dirty="0">
                  <a:solidFill>
                    <a:srgbClr val="FF0000"/>
                  </a:solidFill>
                  <a:latin typeface="Palatino" charset="0"/>
                  <a:cs typeface="+mn-cs"/>
                </a:rPr>
                <a:t>q</a:t>
              </a:r>
              <a:r>
                <a:rPr lang="en-US" sz="1800" baseline="30000" dirty="0">
                  <a:solidFill>
                    <a:srgbClr val="FF0000"/>
                  </a:solidFill>
                  <a:latin typeface="Palatino" charset="0"/>
                  <a:cs typeface="+mn-cs"/>
                </a:rPr>
                <a:t>2 </a:t>
              </a:r>
              <a:r>
                <a:rPr lang="en-US" sz="1800" dirty="0">
                  <a:solidFill>
                    <a:srgbClr val="FF0000"/>
                  </a:solidFill>
                  <a:latin typeface="Palatino" charset="0"/>
                  <a:cs typeface="+mn-cs"/>
                </a:rPr>
                <a:t>= 293 MeV</a:t>
              </a:r>
              <a:r>
                <a:rPr lang="en-US" sz="1800" baseline="30000" dirty="0">
                  <a:solidFill>
                    <a:srgbClr val="FF0000"/>
                  </a:solidFill>
                  <a:latin typeface="Palatino" charset="0"/>
                  <a:cs typeface="+mn-cs"/>
                </a:rPr>
                <a:t>2</a:t>
              </a:r>
            </a:p>
          </p:txBody>
        </p:sp>
        <p:sp>
          <p:nvSpPr>
            <p:cNvPr id="9" name="Line 46"/>
            <p:cNvSpPr>
              <a:spLocks noChangeShapeType="1"/>
            </p:cNvSpPr>
            <p:nvPr/>
          </p:nvSpPr>
          <p:spPr bwMode="auto">
            <a:xfrm>
              <a:off x="1532" y="1298"/>
              <a:ext cx="250" cy="227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17" name="Text Box 47"/>
          <p:cNvSpPr txBox="1">
            <a:spLocks noChangeArrowheads="1"/>
          </p:cNvSpPr>
          <p:nvPr/>
        </p:nvSpPr>
        <p:spPr bwMode="auto">
          <a:xfrm>
            <a:off x="556700" y="1450975"/>
            <a:ext cx="592692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Electron beam energies chosen to give certain values of </a:t>
            </a:r>
            <a:endParaRPr lang="en-GB" baseline="30000" dirty="0" smtClean="0">
              <a:latin typeface="Palatino" charset="0"/>
              <a:cs typeface="+mn-cs"/>
            </a:endParaRPr>
          </a:p>
        </p:txBody>
      </p:sp>
      <p:sp>
        <p:nvSpPr>
          <p:cNvPr id="18" name="Text Box 48"/>
          <p:cNvSpPr txBox="1">
            <a:spLocks noChangeArrowheads="1"/>
          </p:cNvSpPr>
          <p:nvPr/>
        </p:nvSpPr>
        <p:spPr bwMode="auto">
          <a:xfrm>
            <a:off x="539238" y="1755775"/>
            <a:ext cx="370984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Cross sections measured to 2-3 %</a:t>
            </a:r>
            <a:endParaRPr lang="en-GB" baseline="30000" dirty="0" smtClean="0">
              <a:latin typeface="Palatino" charset="0"/>
              <a:cs typeface="+mn-cs"/>
            </a:endParaRPr>
          </a:p>
        </p:txBody>
      </p:sp>
      <p:grpSp>
        <p:nvGrpSpPr>
          <p:cNvPr id="19" name="Group 56"/>
          <p:cNvGrpSpPr>
            <a:grpSpLocks/>
          </p:cNvGrpSpPr>
          <p:nvPr/>
        </p:nvGrpSpPr>
        <p:grpSpPr bwMode="auto">
          <a:xfrm>
            <a:off x="4512750" y="2081213"/>
            <a:ext cx="2543175" cy="1909762"/>
            <a:chOff x="3627" y="708"/>
            <a:chExt cx="1602" cy="1543"/>
          </a:xfrm>
        </p:grpSpPr>
        <p:pic>
          <p:nvPicPr>
            <p:cNvPr id="20" name="Picture 15" descr="janssens_rosenbluth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" y="708"/>
              <a:ext cx="1601" cy="1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37"/>
            <p:cNvSpPr>
              <a:spLocks noChangeArrowheads="1"/>
            </p:cNvSpPr>
            <p:nvPr/>
          </p:nvSpPr>
          <p:spPr bwMode="auto">
            <a:xfrm>
              <a:off x="3627" y="1800"/>
              <a:ext cx="271" cy="2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2" name="Rectangle 38"/>
            <p:cNvSpPr>
              <a:spLocks noChangeArrowheads="1"/>
            </p:cNvSpPr>
            <p:nvPr/>
          </p:nvSpPr>
          <p:spPr bwMode="auto">
            <a:xfrm>
              <a:off x="3627" y="2065"/>
              <a:ext cx="271" cy="1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3" name="Rectangle 41"/>
            <p:cNvSpPr>
              <a:spLocks noChangeArrowheads="1"/>
            </p:cNvSpPr>
            <p:nvPr/>
          </p:nvSpPr>
          <p:spPr bwMode="auto">
            <a:xfrm>
              <a:off x="4491" y="1508"/>
              <a:ext cx="360" cy="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pic>
        <p:nvPicPr>
          <p:cNvPr id="24" name="Picture 36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850" y="2563813"/>
            <a:ext cx="400050" cy="849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5" name="Picture 3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550" y="3808413"/>
            <a:ext cx="590550" cy="19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6" name="AutoShape 51"/>
          <p:cNvSpPr>
            <a:spLocks noChangeArrowheads="1"/>
          </p:cNvSpPr>
          <p:nvPr/>
        </p:nvSpPr>
        <p:spPr bwMode="auto">
          <a:xfrm>
            <a:off x="3815838" y="2873375"/>
            <a:ext cx="468312" cy="215900"/>
          </a:xfrm>
          <a:prstGeom prst="rightArrow">
            <a:avLst>
              <a:gd name="adj1" fmla="val 50000"/>
              <a:gd name="adj2" fmla="val 54228"/>
            </a:avLst>
          </a:prstGeom>
          <a:solidFill>
            <a:srgbClr val="FF0000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7" name="AutoShape 52"/>
          <p:cNvSpPr>
            <a:spLocks noChangeArrowheads="1"/>
          </p:cNvSpPr>
          <p:nvPr/>
        </p:nvSpPr>
        <p:spPr bwMode="auto">
          <a:xfrm rot="5400000">
            <a:off x="7001950" y="3681413"/>
            <a:ext cx="358775" cy="180975"/>
          </a:xfrm>
          <a:prstGeom prst="rightArrow">
            <a:avLst>
              <a:gd name="adj1" fmla="val 50000"/>
              <a:gd name="adj2" fmla="val 49561"/>
            </a:avLst>
          </a:prstGeom>
          <a:solidFill>
            <a:srgbClr val="FF0000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28" name="Group 89"/>
          <p:cNvGrpSpPr>
            <a:grpSpLocks/>
          </p:cNvGrpSpPr>
          <p:nvPr/>
        </p:nvGrpSpPr>
        <p:grpSpPr bwMode="auto">
          <a:xfrm>
            <a:off x="4424600" y="4005073"/>
            <a:ext cx="3119437" cy="2819400"/>
            <a:chOff x="2830" y="2192"/>
            <a:chExt cx="2218" cy="1941"/>
          </a:xfrm>
        </p:grpSpPr>
        <p:grpSp>
          <p:nvGrpSpPr>
            <p:cNvPr id="29" name="Group 80"/>
            <p:cNvGrpSpPr>
              <a:grpSpLocks/>
            </p:cNvGrpSpPr>
            <p:nvPr/>
          </p:nvGrpSpPr>
          <p:grpSpPr bwMode="auto">
            <a:xfrm>
              <a:off x="2830" y="2192"/>
              <a:ext cx="2218" cy="1941"/>
              <a:chOff x="3374" y="2198"/>
              <a:chExt cx="2218" cy="1941"/>
            </a:xfrm>
          </p:grpSpPr>
          <p:grpSp>
            <p:nvGrpSpPr>
              <p:cNvPr id="34" name="Group 74"/>
              <p:cNvGrpSpPr>
                <a:grpSpLocks/>
              </p:cNvGrpSpPr>
              <p:nvPr/>
            </p:nvGrpSpPr>
            <p:grpSpPr bwMode="auto">
              <a:xfrm>
                <a:off x="3456" y="2198"/>
                <a:ext cx="2136" cy="1941"/>
                <a:chOff x="3456" y="2198"/>
                <a:chExt cx="2136" cy="1941"/>
              </a:xfrm>
            </p:grpSpPr>
            <p:pic>
              <p:nvPicPr>
                <p:cNvPr id="37" name="Picture 54" descr="formfact_proton"/>
                <p:cNvPicPr>
                  <a:picLocks noChangeAspect="1"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56" y="2198"/>
                  <a:ext cx="2000" cy="1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8" name="Rectangle 58"/>
                <p:cNvSpPr>
                  <a:spLocks noChangeArrowheads="1"/>
                </p:cNvSpPr>
                <p:nvPr/>
              </p:nvSpPr>
              <p:spPr bwMode="auto">
                <a:xfrm>
                  <a:off x="3596" y="3890"/>
                  <a:ext cx="1996" cy="2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39" name="Rectangle 59"/>
                <p:cNvSpPr>
                  <a:spLocks noChangeArrowheads="1"/>
                </p:cNvSpPr>
                <p:nvPr/>
              </p:nvSpPr>
              <p:spPr bwMode="auto">
                <a:xfrm>
                  <a:off x="3778" y="3838"/>
                  <a:ext cx="1474" cy="4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40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3687" y="3873"/>
                  <a:ext cx="1695" cy="6"/>
                </a:xfrm>
                <a:prstGeom prst="line">
                  <a:avLst/>
                </a:prstGeom>
                <a:noFill/>
                <a:ln w="19050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41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5093" y="3831"/>
                  <a:ext cx="2" cy="42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42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4391" y="3831"/>
                  <a:ext cx="2" cy="42"/>
                </a:xfrm>
                <a:prstGeom prst="line">
                  <a:avLst/>
                </a:prstGeom>
                <a:noFill/>
                <a:ln w="22225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pic>
              <p:nvPicPr>
                <p:cNvPr id="43" name="Picture 63" descr="TP_tmp"/>
                <p:cNvPicPr>
                  <a:picLocks noChangeAspect="1" noChangeArrowheads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25" y="3917"/>
                  <a:ext cx="148" cy="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4" name="Picture 65" descr="TP_tmp"/>
                <p:cNvPicPr>
                  <a:picLocks noChangeAspect="1" noChangeArrowheads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2" y="3917"/>
                  <a:ext cx="148" cy="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5" name="Rectangle 67"/>
                <p:cNvSpPr>
                  <a:spLocks noChangeArrowheads="1"/>
                </p:cNvSpPr>
                <p:nvPr/>
              </p:nvSpPr>
              <p:spPr bwMode="auto">
                <a:xfrm>
                  <a:off x="3460" y="2273"/>
                  <a:ext cx="204" cy="16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pic>
              <p:nvPicPr>
                <p:cNvPr id="46" name="Picture 66" descr="TP_tmp"/>
                <p:cNvPicPr>
                  <a:picLocks noChangeAspect="1" noChangeArrowheads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06" y="3237"/>
                  <a:ext cx="148" cy="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7" name="Picture 69" descr="TP_tmp"/>
                <p:cNvPicPr>
                  <a:picLocks noChangeAspect="1" noChangeArrowheads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83" y="2659"/>
                  <a:ext cx="159" cy="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8" name="Line 70"/>
                <p:cNvSpPr>
                  <a:spLocks noChangeShapeType="1"/>
                </p:cNvSpPr>
                <p:nvPr/>
              </p:nvSpPr>
              <p:spPr bwMode="auto">
                <a:xfrm>
                  <a:off x="3646" y="2239"/>
                  <a:ext cx="24" cy="1633"/>
                </a:xfrm>
                <a:prstGeom prst="line">
                  <a:avLst/>
                </a:prstGeom>
                <a:noFill/>
                <a:ln w="19050">
                  <a:solidFill>
                    <a:schemeClr val="bg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pic>
              <p:nvPicPr>
                <p:cNvPr id="49" name="Picture 72" descr="TP_tmp"/>
                <p:cNvPicPr>
                  <a:picLocks noChangeAspect="1" noChangeArrowheads="1"/>
                </p:cNvPicPr>
                <p:nvPr>
                  <p:custDataLst>
                    <p:tags r:id="rId13"/>
                  </p:custDataLst>
                </p:nvPr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59" y="3800"/>
                  <a:ext cx="68" cy="7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0" name="Picture 73" descr="TP_tmp"/>
                <p:cNvPicPr>
                  <a:picLocks noChangeAspect="1" noChangeArrowheads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72" y="3919"/>
                  <a:ext cx="68" cy="7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35" name="Picture 76" descr="TP_tmp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34" y="3974"/>
                <a:ext cx="468" cy="1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36" name="Picture 79" descr="TP_tmp"/>
              <p:cNvPicPr>
                <a:picLocks noChangeAspect="1" noChangeArrowheads="1"/>
              </p:cNvPicPr>
              <p:nvPr>
                <p:custDataLst>
                  <p:tags r:id="rId8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3109" y="2947"/>
                <a:ext cx="616" cy="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30" name="Picture 85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2" y="2988"/>
              <a:ext cx="453" cy="1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1" name="Picture 86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" y="3226"/>
              <a:ext cx="425" cy="1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2" name="Line 87"/>
            <p:cNvSpPr>
              <a:spLocks noChangeShapeType="1"/>
            </p:cNvSpPr>
            <p:nvPr/>
          </p:nvSpPr>
          <p:spPr bwMode="auto">
            <a:xfrm flipH="1">
              <a:off x="4027" y="3158"/>
              <a:ext cx="68" cy="204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3" name="Line 88"/>
            <p:cNvSpPr>
              <a:spLocks noChangeShapeType="1"/>
            </p:cNvSpPr>
            <p:nvPr/>
          </p:nvSpPr>
          <p:spPr bwMode="auto">
            <a:xfrm>
              <a:off x="3460" y="3407"/>
              <a:ext cx="68" cy="114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51" name="Text Box 92"/>
          <p:cNvSpPr txBox="1">
            <a:spLocks noChangeArrowheads="1"/>
          </p:cNvSpPr>
          <p:nvPr/>
        </p:nvSpPr>
        <p:spPr bwMode="auto">
          <a:xfrm>
            <a:off x="7438204" y="4612215"/>
            <a:ext cx="8874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u="sng" dirty="0" smtClean="0">
                <a:cs typeface="+mn-cs"/>
              </a:rPr>
              <a:t>NOTE</a:t>
            </a:r>
          </a:p>
        </p:txBody>
      </p:sp>
      <p:sp>
        <p:nvSpPr>
          <p:cNvPr id="52" name="Text Box 96"/>
          <p:cNvSpPr txBox="1">
            <a:spLocks noChangeArrowheads="1"/>
          </p:cNvSpPr>
          <p:nvPr/>
        </p:nvSpPr>
        <p:spPr bwMode="auto">
          <a:xfrm>
            <a:off x="7352764" y="5000079"/>
            <a:ext cx="1916672" cy="1387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400" dirty="0" smtClean="0">
                <a:solidFill>
                  <a:srgbClr val="0000CC"/>
                </a:solidFill>
                <a:cs typeface="+mn-cs"/>
              </a:rPr>
              <a:t>Experimentally find</a:t>
            </a:r>
          </a:p>
          <a:p>
            <a:pPr>
              <a:defRPr/>
            </a:pPr>
            <a:r>
              <a:rPr lang="en-GB" sz="1400" i="1" dirty="0" smtClean="0">
                <a:latin typeface="Palatino" charset="0"/>
                <a:cs typeface="+mn-cs"/>
              </a:rPr>
              <a:t>G</a:t>
            </a:r>
            <a:r>
              <a:rPr lang="en-GB" sz="1400" i="1" baseline="-25000" dirty="0" smtClean="0">
                <a:latin typeface="Palatino" charset="0"/>
                <a:cs typeface="+mn-cs"/>
              </a:rPr>
              <a:t>M</a:t>
            </a:r>
            <a:r>
              <a:rPr lang="en-GB" sz="1400" i="1" dirty="0" smtClean="0">
                <a:latin typeface="Palatino" charset="0"/>
                <a:cs typeface="+mn-cs"/>
              </a:rPr>
              <a:t>(q</a:t>
            </a:r>
            <a:r>
              <a:rPr lang="en-GB" sz="1400" i="1" baseline="30000" dirty="0" smtClean="0">
                <a:latin typeface="Palatino" charset="0"/>
                <a:cs typeface="+mn-cs"/>
              </a:rPr>
              <a:t>2</a:t>
            </a:r>
            <a:r>
              <a:rPr lang="en-GB" sz="1400" i="1" dirty="0" smtClean="0">
                <a:latin typeface="Palatino" charset="0"/>
                <a:cs typeface="+mn-cs"/>
              </a:rPr>
              <a:t>)</a:t>
            </a:r>
            <a:r>
              <a:rPr lang="en-GB" sz="1400" dirty="0" smtClean="0">
                <a:solidFill>
                  <a:srgbClr val="0000CC"/>
                </a:solidFill>
                <a:cs typeface="+mn-cs"/>
              </a:rPr>
              <a:t> = </a:t>
            </a:r>
            <a:r>
              <a:rPr lang="en-GB" sz="1400" i="1" dirty="0" smtClean="0">
                <a:latin typeface="Palatino" charset="0"/>
                <a:cs typeface="+mn-cs"/>
              </a:rPr>
              <a:t>2.79G</a:t>
            </a:r>
            <a:r>
              <a:rPr lang="en-GB" sz="1400" i="1" baseline="-25000" dirty="0" smtClean="0">
                <a:latin typeface="Palatino" charset="0"/>
                <a:cs typeface="+mn-cs"/>
              </a:rPr>
              <a:t>E</a:t>
            </a:r>
            <a:r>
              <a:rPr lang="en-GB" sz="1400" i="1" dirty="0" smtClean="0">
                <a:latin typeface="Palatino" charset="0"/>
                <a:cs typeface="+mn-cs"/>
              </a:rPr>
              <a:t>(q</a:t>
            </a:r>
            <a:r>
              <a:rPr lang="en-GB" sz="1400" i="1" baseline="30000" dirty="0" smtClean="0">
                <a:latin typeface="Palatino" charset="0"/>
                <a:cs typeface="+mn-cs"/>
              </a:rPr>
              <a:t>2</a:t>
            </a:r>
            <a:r>
              <a:rPr lang="en-GB" sz="1400" i="1" dirty="0" smtClean="0">
                <a:latin typeface="Palatino" charset="0"/>
                <a:cs typeface="+mn-cs"/>
              </a:rPr>
              <a:t>)</a:t>
            </a:r>
            <a:r>
              <a:rPr lang="en-GB" sz="1400" dirty="0" smtClean="0">
                <a:solidFill>
                  <a:srgbClr val="0000CC"/>
                </a:solidFill>
                <a:cs typeface="+mn-cs"/>
              </a:rPr>
              <a:t>, </a:t>
            </a:r>
          </a:p>
          <a:p>
            <a:pPr>
              <a:defRPr/>
            </a:pPr>
            <a:r>
              <a:rPr lang="en-GB" sz="1400" dirty="0" smtClean="0">
                <a:solidFill>
                  <a:srgbClr val="0000CC"/>
                </a:solidFill>
                <a:cs typeface="+mn-cs"/>
              </a:rPr>
              <a:t>i.e. the electric and</a:t>
            </a:r>
          </a:p>
          <a:p>
            <a:pPr>
              <a:defRPr/>
            </a:pPr>
            <a:r>
              <a:rPr lang="en-GB" sz="1400" dirty="0" smtClean="0">
                <a:solidFill>
                  <a:srgbClr val="0000CC"/>
                </a:solidFill>
                <a:cs typeface="+mn-cs"/>
              </a:rPr>
              <a:t>and magnetic form</a:t>
            </a:r>
          </a:p>
          <a:p>
            <a:pPr>
              <a:defRPr/>
            </a:pPr>
            <a:r>
              <a:rPr lang="en-GB" sz="1400" dirty="0" smtClean="0">
                <a:solidFill>
                  <a:srgbClr val="0000CC"/>
                </a:solidFill>
                <a:cs typeface="+mn-cs"/>
              </a:rPr>
              <a:t>factors have same </a:t>
            </a:r>
          </a:p>
          <a:p>
            <a:pPr>
              <a:defRPr/>
            </a:pPr>
            <a:r>
              <a:rPr lang="en-GB" sz="1400" dirty="0" smtClean="0">
                <a:solidFill>
                  <a:srgbClr val="0000CC"/>
                </a:solidFill>
                <a:cs typeface="+mn-cs"/>
              </a:rPr>
              <a:t>distribution  </a:t>
            </a:r>
          </a:p>
        </p:txBody>
      </p:sp>
      <p:pic>
        <p:nvPicPr>
          <p:cNvPr id="53" name="Picture 97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850" y="1457325"/>
            <a:ext cx="2921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4" name="Picture 98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13" y="2295525"/>
            <a:ext cx="1163637" cy="22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5" name="Freeform 99"/>
          <p:cNvSpPr>
            <a:spLocks/>
          </p:cNvSpPr>
          <p:nvPr/>
        </p:nvSpPr>
        <p:spPr bwMode="auto">
          <a:xfrm>
            <a:off x="2483925" y="3421063"/>
            <a:ext cx="2751138" cy="503237"/>
          </a:xfrm>
          <a:custGeom>
            <a:avLst/>
            <a:gdLst>
              <a:gd name="T0" fmla="*/ 0 w 1733"/>
              <a:gd name="T1" fmla="*/ 154 h 317"/>
              <a:gd name="T2" fmla="*/ 249 w 1733"/>
              <a:gd name="T3" fmla="*/ 290 h 317"/>
              <a:gd name="T4" fmla="*/ 748 w 1733"/>
              <a:gd name="T5" fmla="*/ 245 h 317"/>
              <a:gd name="T6" fmla="*/ 1134 w 1733"/>
              <a:gd name="T7" fmla="*/ 245 h 317"/>
              <a:gd name="T8" fmla="*/ 1497 w 1733"/>
              <a:gd name="T9" fmla="*/ 313 h 317"/>
              <a:gd name="T10" fmla="*/ 1655 w 1733"/>
              <a:gd name="T11" fmla="*/ 267 h 317"/>
              <a:gd name="T12" fmla="*/ 1723 w 1733"/>
              <a:gd name="T13" fmla="*/ 86 h 317"/>
              <a:gd name="T14" fmla="*/ 1716 w 1733"/>
              <a:gd name="T15" fmla="*/ 0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33" h="317">
                <a:moveTo>
                  <a:pt x="0" y="154"/>
                </a:moveTo>
                <a:cubicBezTo>
                  <a:pt x="62" y="214"/>
                  <a:pt x="124" y="275"/>
                  <a:pt x="249" y="290"/>
                </a:cubicBezTo>
                <a:cubicBezTo>
                  <a:pt x="374" y="305"/>
                  <a:pt x="601" y="252"/>
                  <a:pt x="748" y="245"/>
                </a:cubicBezTo>
                <a:cubicBezTo>
                  <a:pt x="895" y="238"/>
                  <a:pt x="1009" y="234"/>
                  <a:pt x="1134" y="245"/>
                </a:cubicBezTo>
                <a:cubicBezTo>
                  <a:pt x="1259" y="256"/>
                  <a:pt x="1410" y="309"/>
                  <a:pt x="1497" y="313"/>
                </a:cubicBezTo>
                <a:cubicBezTo>
                  <a:pt x="1584" y="317"/>
                  <a:pt x="1617" y="305"/>
                  <a:pt x="1655" y="267"/>
                </a:cubicBezTo>
                <a:cubicBezTo>
                  <a:pt x="1693" y="229"/>
                  <a:pt x="1713" y="130"/>
                  <a:pt x="1723" y="86"/>
                </a:cubicBezTo>
                <a:cubicBezTo>
                  <a:pt x="1733" y="42"/>
                  <a:pt x="1718" y="18"/>
                  <a:pt x="1716" y="0"/>
                </a:cubicBezTo>
              </a:path>
            </a:pathLst>
          </a:custGeom>
          <a:noFill/>
          <a:ln w="222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6" name="Line 100"/>
          <p:cNvSpPr>
            <a:spLocks noChangeShapeType="1"/>
          </p:cNvSpPr>
          <p:nvPr/>
        </p:nvSpPr>
        <p:spPr bwMode="auto">
          <a:xfrm flipH="1" flipV="1">
            <a:off x="5184263" y="3376613"/>
            <a:ext cx="34925" cy="71437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7" name="Freeform 102"/>
          <p:cNvSpPr>
            <a:spLocks/>
          </p:cNvSpPr>
          <p:nvPr/>
        </p:nvSpPr>
        <p:spPr bwMode="auto">
          <a:xfrm>
            <a:off x="2268025" y="3360738"/>
            <a:ext cx="3240088" cy="989012"/>
          </a:xfrm>
          <a:custGeom>
            <a:avLst/>
            <a:gdLst>
              <a:gd name="T0" fmla="*/ 0 w 2041"/>
              <a:gd name="T1" fmla="*/ 386 h 623"/>
              <a:gd name="T2" fmla="*/ 181 w 2041"/>
              <a:gd name="T3" fmla="*/ 408 h 623"/>
              <a:gd name="T4" fmla="*/ 453 w 2041"/>
              <a:gd name="T5" fmla="*/ 476 h 623"/>
              <a:gd name="T6" fmla="*/ 975 w 2041"/>
              <a:gd name="T7" fmla="*/ 612 h 623"/>
              <a:gd name="T8" fmla="*/ 1610 w 2041"/>
              <a:gd name="T9" fmla="*/ 544 h 623"/>
              <a:gd name="T10" fmla="*/ 1973 w 2041"/>
              <a:gd name="T11" fmla="*/ 363 h 623"/>
              <a:gd name="T12" fmla="*/ 2018 w 2041"/>
              <a:gd name="T13" fmla="*/ 136 h 623"/>
              <a:gd name="T14" fmla="*/ 1950 w 2041"/>
              <a:gd name="T15" fmla="*/ 0 h 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41" h="623">
                <a:moveTo>
                  <a:pt x="0" y="386"/>
                </a:moveTo>
                <a:cubicBezTo>
                  <a:pt x="53" y="389"/>
                  <a:pt x="106" y="393"/>
                  <a:pt x="181" y="408"/>
                </a:cubicBezTo>
                <a:cubicBezTo>
                  <a:pt x="256" y="423"/>
                  <a:pt x="321" y="442"/>
                  <a:pt x="453" y="476"/>
                </a:cubicBezTo>
                <a:cubicBezTo>
                  <a:pt x="585" y="510"/>
                  <a:pt x="782" y="601"/>
                  <a:pt x="975" y="612"/>
                </a:cubicBezTo>
                <a:cubicBezTo>
                  <a:pt x="1168" y="623"/>
                  <a:pt x="1444" y="585"/>
                  <a:pt x="1610" y="544"/>
                </a:cubicBezTo>
                <a:cubicBezTo>
                  <a:pt x="1776" y="503"/>
                  <a:pt x="1905" y="431"/>
                  <a:pt x="1973" y="363"/>
                </a:cubicBezTo>
                <a:cubicBezTo>
                  <a:pt x="2041" y="295"/>
                  <a:pt x="2022" y="196"/>
                  <a:pt x="2018" y="136"/>
                </a:cubicBezTo>
                <a:cubicBezTo>
                  <a:pt x="2014" y="76"/>
                  <a:pt x="1961" y="23"/>
                  <a:pt x="1950" y="0"/>
                </a:cubicBezTo>
              </a:path>
            </a:pathLst>
          </a:custGeom>
          <a:noFill/>
          <a:ln w="222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8" name="Line 103"/>
          <p:cNvSpPr>
            <a:spLocks noChangeShapeType="1"/>
          </p:cNvSpPr>
          <p:nvPr/>
        </p:nvSpPr>
        <p:spPr bwMode="auto">
          <a:xfrm flipH="1" flipV="1">
            <a:off x="5328725" y="3305175"/>
            <a:ext cx="71438" cy="10795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309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Proton radius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64" y="1084845"/>
            <a:ext cx="4864723" cy="271809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://www.quantamagazine.org/20160811-new-measurement-deepens-proton-radius-puzzle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https://www.newscientist.com/article/2100834-how-big-is-a-proton-no-one-knows-exactly-and-thats-a-problem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5" y="3397162"/>
            <a:ext cx="5085434" cy="32789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596" y="1397056"/>
            <a:ext cx="3629664" cy="38593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73486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Higher </a:t>
            </a:r>
            <a:r>
              <a:rPr lang="en-GB" dirty="0" smtClean="0"/>
              <a:t>energy e-p scattering</a:t>
            </a:r>
            <a:endParaRPr lang="en-US" dirty="0"/>
          </a:p>
        </p:txBody>
      </p:sp>
      <p:pic>
        <p:nvPicPr>
          <p:cNvPr id="4" name="Picture 5" descr="spectrometer_300d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50" y="2162175"/>
            <a:ext cx="5235575" cy="408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slac_spectrome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3356">
            <a:off x="5095354" y="1786085"/>
            <a:ext cx="4094683" cy="27683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58750" y="6362700"/>
            <a:ext cx="42497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  <a:defRPr/>
            </a:pPr>
            <a:r>
              <a:rPr lang="en-US" sz="1600" dirty="0" err="1" smtClean="0">
                <a:solidFill>
                  <a:srgbClr val="669900"/>
                </a:solidFill>
                <a:latin typeface="Helvetica" charset="0"/>
                <a:cs typeface="+mn-cs"/>
              </a:rPr>
              <a:t>P.N.Kirk</a:t>
            </a:r>
            <a:r>
              <a:rPr lang="en-US" sz="1600" dirty="0" smtClean="0">
                <a:solidFill>
                  <a:srgbClr val="669900"/>
                </a:solidFill>
                <a:latin typeface="Helvetica" charset="0"/>
                <a:cs typeface="+mn-cs"/>
              </a:rPr>
              <a:t> </a:t>
            </a:r>
            <a:r>
              <a:rPr lang="en-US" sz="1600" dirty="0">
                <a:solidFill>
                  <a:srgbClr val="669900"/>
                </a:solidFill>
                <a:latin typeface="Helvetica" charset="0"/>
                <a:cs typeface="+mn-cs"/>
              </a:rPr>
              <a:t>et al., </a:t>
            </a:r>
            <a:r>
              <a:rPr lang="en-US" sz="1600" dirty="0" err="1">
                <a:solidFill>
                  <a:srgbClr val="669900"/>
                </a:solidFill>
                <a:latin typeface="Helvetica" charset="0"/>
                <a:cs typeface="+mn-cs"/>
              </a:rPr>
              <a:t>Phys</a:t>
            </a:r>
            <a:r>
              <a:rPr lang="en-US" sz="1600" dirty="0">
                <a:solidFill>
                  <a:srgbClr val="669900"/>
                </a:solidFill>
                <a:latin typeface="Helvetica" charset="0"/>
                <a:cs typeface="+mn-cs"/>
              </a:rPr>
              <a:t> Rev D8 (1973) 63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1046162"/>
            <a:ext cx="54752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FF0000"/>
              </a:buClr>
              <a:defRPr/>
            </a:pPr>
            <a:r>
              <a:rPr lang="en-US" sz="1800" dirty="0" smtClean="0">
                <a:cs typeface="+mn-cs"/>
              </a:rPr>
              <a:t>  Use </a:t>
            </a:r>
            <a:r>
              <a:rPr lang="en-US" sz="1800" dirty="0">
                <a:cs typeface="+mn-cs"/>
              </a:rPr>
              <a:t>electron beam from SLAC LINAC:</a:t>
            </a:r>
            <a:endParaRPr lang="en-US" sz="1800" baseline="30000" dirty="0">
              <a:cs typeface="+mn-cs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3055938" y="1055157"/>
            <a:ext cx="2952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  <a:defRPr/>
            </a:pPr>
            <a:r>
              <a:rPr lang="en-US" sz="1800" dirty="0">
                <a:solidFill>
                  <a:srgbClr val="FF0000"/>
                </a:solidFill>
                <a:latin typeface="Helvetica" charset="0"/>
                <a:cs typeface="+mn-cs"/>
              </a:rPr>
              <a:t>5 &lt; </a:t>
            </a:r>
            <a:r>
              <a:rPr lang="en-US" sz="1800" i="1" dirty="0" err="1">
                <a:solidFill>
                  <a:srgbClr val="FF0000"/>
                </a:solidFill>
                <a:latin typeface="Helvetica" charset="0"/>
                <a:cs typeface="+mn-cs"/>
              </a:rPr>
              <a:t>E</a:t>
            </a:r>
            <a:r>
              <a:rPr lang="en-US" sz="1800" baseline="-25000" dirty="0" err="1">
                <a:solidFill>
                  <a:srgbClr val="FF0000"/>
                </a:solidFill>
                <a:latin typeface="Helvetica" charset="0"/>
                <a:cs typeface="+mn-cs"/>
              </a:rPr>
              <a:t>beam</a:t>
            </a:r>
            <a:r>
              <a:rPr lang="en-US" sz="1800" dirty="0">
                <a:solidFill>
                  <a:srgbClr val="FF0000"/>
                </a:solidFill>
                <a:latin typeface="Helvetica" charset="0"/>
                <a:cs typeface="+mn-cs"/>
              </a:rPr>
              <a:t> &lt; 20 GeV</a:t>
            </a:r>
            <a:endParaRPr lang="en-US" sz="1800" baseline="30000" dirty="0">
              <a:solidFill>
                <a:srgbClr val="FF0000"/>
              </a:solidFill>
              <a:latin typeface="Helvetica" charset="0"/>
              <a:cs typeface="+mn-cs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58750" y="1485900"/>
            <a:ext cx="386425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Detect scattered electrons using the</a:t>
            </a:r>
          </a:p>
          <a:p>
            <a:pPr>
              <a:buClr>
                <a:srgbClr val="FF0000"/>
              </a:buCl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</a:t>
            </a:r>
            <a:r>
              <a:rPr lang="ja-JP" altLang="en-GB" sz="1800" dirty="0" smtClean="0">
                <a:solidFill>
                  <a:schemeClr val="accent2"/>
                </a:solidFill>
                <a:latin typeface="Palatino"/>
                <a:cs typeface="+mn-cs"/>
              </a:rPr>
              <a:t>“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8 GeV Spectrometer</a:t>
            </a:r>
            <a:r>
              <a:rPr lang="ja-JP" altLang="en-GB" sz="1800" dirty="0" smtClean="0">
                <a:solidFill>
                  <a:schemeClr val="accent2"/>
                </a:solidFill>
                <a:latin typeface="Palatino"/>
                <a:cs typeface="+mn-cs"/>
              </a:rPr>
              <a:t>”</a:t>
            </a:r>
            <a:endParaRPr lang="en-GB" sz="1800" dirty="0" smtClean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230188" y="2954337"/>
            <a:ext cx="90011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411163" y="3027362"/>
            <a:ext cx="755650" cy="446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230188" y="3170237"/>
            <a:ext cx="99060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323850" y="2724150"/>
            <a:ext cx="685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2800" b="0">
                <a:solidFill>
                  <a:srgbClr val="FF3300"/>
                </a:solidFill>
                <a:latin typeface="Helvetica" charset="0"/>
                <a:cs typeface="+mn-cs"/>
              </a:rPr>
              <a:t>e</a:t>
            </a:r>
            <a:r>
              <a:rPr lang="en-US" sz="2800" b="0" baseline="30000">
                <a:solidFill>
                  <a:srgbClr val="FF3300"/>
                </a:solidFill>
                <a:latin typeface="Symbol" charset="0"/>
                <a:cs typeface="+mn-cs"/>
              </a:rPr>
              <a:t>-</a:t>
            </a:r>
            <a:endParaRPr lang="en-US" sz="2800" b="0" i="1">
              <a:solidFill>
                <a:srgbClr val="FF3300"/>
              </a:solidFill>
              <a:latin typeface="Helvetica" charset="0"/>
              <a:cs typeface="+mn-cs"/>
            </a:endParaRPr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3001963" y="4873625"/>
            <a:ext cx="684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2400" i="1">
                <a:solidFill>
                  <a:srgbClr val="FF3300"/>
                </a:solidFill>
                <a:latin typeface="Symbol" charset="0"/>
                <a:cs typeface="+mn-cs"/>
              </a:rPr>
              <a:t>q</a:t>
            </a: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769938" y="2276475"/>
            <a:ext cx="2286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1600">
                <a:solidFill>
                  <a:srgbClr val="33CC33"/>
                </a:solidFill>
                <a:cs typeface="+mn-cs"/>
              </a:rPr>
              <a:t>bending magnets</a:t>
            </a:r>
          </a:p>
        </p:txBody>
      </p:sp>
      <p:sp>
        <p:nvSpPr>
          <p:cNvPr id="16" name="Line 18"/>
          <p:cNvSpPr>
            <a:spLocks noChangeShapeType="1"/>
          </p:cNvSpPr>
          <p:nvPr/>
        </p:nvSpPr>
        <p:spPr bwMode="auto">
          <a:xfrm>
            <a:off x="2405063" y="2595562"/>
            <a:ext cx="238125" cy="358775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7" name="Line 19"/>
          <p:cNvSpPr>
            <a:spLocks noChangeShapeType="1"/>
          </p:cNvSpPr>
          <p:nvPr/>
        </p:nvSpPr>
        <p:spPr bwMode="auto">
          <a:xfrm>
            <a:off x="2427288" y="2595562"/>
            <a:ext cx="574675" cy="358775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8" name="Line 20"/>
          <p:cNvSpPr>
            <a:spLocks noChangeShapeType="1"/>
          </p:cNvSpPr>
          <p:nvPr/>
        </p:nvSpPr>
        <p:spPr bwMode="auto">
          <a:xfrm flipH="1">
            <a:off x="4514850" y="2270125"/>
            <a:ext cx="0" cy="1081087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9" name="Text Box 21"/>
          <p:cNvSpPr txBox="1">
            <a:spLocks noChangeArrowheads="1"/>
          </p:cNvSpPr>
          <p:nvPr/>
        </p:nvSpPr>
        <p:spPr bwMode="auto">
          <a:xfrm rot="5400000">
            <a:off x="4305300" y="2673350"/>
            <a:ext cx="657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1600">
                <a:solidFill>
                  <a:srgbClr val="33CC33"/>
                </a:solidFill>
                <a:latin typeface="Helvetica" charset="0"/>
                <a:cs typeface="+mn-cs"/>
              </a:rPr>
              <a:t>12m</a:t>
            </a:r>
          </a:p>
        </p:txBody>
      </p:sp>
      <p:grpSp>
        <p:nvGrpSpPr>
          <p:cNvPr id="20" name="Group 28"/>
          <p:cNvGrpSpPr>
            <a:grpSpLocks/>
          </p:cNvGrpSpPr>
          <p:nvPr/>
        </p:nvGrpSpPr>
        <p:grpSpPr bwMode="auto">
          <a:xfrm>
            <a:off x="5475288" y="5382418"/>
            <a:ext cx="3471863" cy="401637"/>
            <a:chOff x="3789" y="3132"/>
            <a:chExt cx="2187" cy="253"/>
          </a:xfrm>
        </p:grpSpPr>
        <p:sp>
          <p:nvSpPr>
            <p:cNvPr id="21" name="Text Box 24"/>
            <p:cNvSpPr txBox="1">
              <a:spLocks noChangeArrowheads="1"/>
            </p:cNvSpPr>
            <p:nvPr/>
          </p:nvSpPr>
          <p:spPr bwMode="auto">
            <a:xfrm>
              <a:off x="3789" y="3132"/>
              <a:ext cx="7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High q</a:t>
              </a:r>
              <a:r>
                <a:rPr lang="en-GB" baseline="30000" smtClean="0">
                  <a:solidFill>
                    <a:schemeClr val="accent2"/>
                  </a:solidFill>
                  <a:cs typeface="+mn-cs"/>
                </a:rPr>
                <a:t>2  </a:t>
              </a:r>
            </a:p>
          </p:txBody>
        </p:sp>
        <p:sp>
          <p:nvSpPr>
            <p:cNvPr id="22" name="AutoShape 25"/>
            <p:cNvSpPr>
              <a:spLocks noChangeArrowheads="1"/>
            </p:cNvSpPr>
            <p:nvPr/>
          </p:nvSpPr>
          <p:spPr bwMode="auto">
            <a:xfrm>
              <a:off x="4469" y="3233"/>
              <a:ext cx="204" cy="68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3" name="Text Box 26"/>
            <p:cNvSpPr txBox="1">
              <a:spLocks noChangeArrowheads="1"/>
            </p:cNvSpPr>
            <p:nvPr/>
          </p:nvSpPr>
          <p:spPr bwMode="auto">
            <a:xfrm>
              <a:off x="4752" y="3135"/>
              <a:ext cx="8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Measure </a:t>
              </a:r>
            </a:p>
          </p:txBody>
        </p:sp>
        <p:pic>
          <p:nvPicPr>
            <p:cNvPr id="24" name="Picture 27" descr="TP_tmp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" y="3144"/>
              <a:ext cx="552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7706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</a:t>
            </a:r>
            <a:r>
              <a:rPr lang="en-GB" i="1" dirty="0">
                <a:latin typeface="Palatino" charset="0"/>
              </a:rPr>
              <a:t>q</a:t>
            </a:r>
            <a:r>
              <a:rPr lang="en-GB" baseline="30000" dirty="0"/>
              <a:t>2</a:t>
            </a:r>
            <a:r>
              <a:rPr lang="en-GB" dirty="0"/>
              <a:t> </a:t>
            </a:r>
            <a:r>
              <a:rPr lang="en-GB" dirty="0" smtClean="0"/>
              <a:t>results</a:t>
            </a:r>
            <a:endParaRPr lang="en-US" dirty="0"/>
          </a:p>
        </p:txBody>
      </p:sp>
      <p:grpSp>
        <p:nvGrpSpPr>
          <p:cNvPr id="4" name="Group 494"/>
          <p:cNvGrpSpPr>
            <a:grpSpLocks/>
          </p:cNvGrpSpPr>
          <p:nvPr/>
        </p:nvGrpSpPr>
        <p:grpSpPr bwMode="auto">
          <a:xfrm>
            <a:off x="195263" y="1189037"/>
            <a:ext cx="3502025" cy="4691062"/>
            <a:chOff x="285" y="657"/>
            <a:chExt cx="2206" cy="2955"/>
          </a:xfrm>
        </p:grpSpPr>
        <p:sp>
          <p:nvSpPr>
            <p:cNvPr id="5" name="Line 252"/>
            <p:cNvSpPr>
              <a:spLocks noChangeShapeType="1"/>
            </p:cNvSpPr>
            <p:nvPr/>
          </p:nvSpPr>
          <p:spPr bwMode="auto">
            <a:xfrm flipH="1">
              <a:off x="1481" y="2252"/>
              <a:ext cx="325" cy="41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" name="Line 253"/>
            <p:cNvSpPr>
              <a:spLocks noChangeShapeType="1"/>
            </p:cNvSpPr>
            <p:nvPr/>
          </p:nvSpPr>
          <p:spPr bwMode="auto">
            <a:xfrm flipV="1">
              <a:off x="685" y="777"/>
              <a:ext cx="2" cy="251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254"/>
            <p:cNvSpPr>
              <a:spLocks noChangeShapeType="1"/>
            </p:cNvSpPr>
            <p:nvPr/>
          </p:nvSpPr>
          <p:spPr bwMode="auto">
            <a:xfrm flipH="1">
              <a:off x="685" y="3295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255"/>
            <p:cNvSpPr>
              <a:spLocks noChangeShapeType="1"/>
            </p:cNvSpPr>
            <p:nvPr/>
          </p:nvSpPr>
          <p:spPr bwMode="auto">
            <a:xfrm flipH="1">
              <a:off x="685" y="3191"/>
              <a:ext cx="19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256"/>
            <p:cNvSpPr>
              <a:spLocks noChangeShapeType="1"/>
            </p:cNvSpPr>
            <p:nvPr/>
          </p:nvSpPr>
          <p:spPr bwMode="auto">
            <a:xfrm flipH="1">
              <a:off x="685" y="3115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257"/>
            <p:cNvSpPr>
              <a:spLocks noChangeShapeType="1"/>
            </p:cNvSpPr>
            <p:nvPr/>
          </p:nvSpPr>
          <p:spPr bwMode="auto">
            <a:xfrm flipH="1">
              <a:off x="685" y="3057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258"/>
            <p:cNvSpPr>
              <a:spLocks noChangeShapeType="1"/>
            </p:cNvSpPr>
            <p:nvPr/>
          </p:nvSpPr>
          <p:spPr bwMode="auto">
            <a:xfrm flipH="1">
              <a:off x="685" y="3010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259"/>
            <p:cNvSpPr>
              <a:spLocks noChangeShapeType="1"/>
            </p:cNvSpPr>
            <p:nvPr/>
          </p:nvSpPr>
          <p:spPr bwMode="auto">
            <a:xfrm flipH="1">
              <a:off x="685" y="2970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260"/>
            <p:cNvSpPr>
              <a:spLocks noChangeShapeType="1"/>
            </p:cNvSpPr>
            <p:nvPr/>
          </p:nvSpPr>
          <p:spPr bwMode="auto">
            <a:xfrm flipH="1">
              <a:off x="685" y="2935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261"/>
            <p:cNvSpPr>
              <a:spLocks noChangeShapeType="1"/>
            </p:cNvSpPr>
            <p:nvPr/>
          </p:nvSpPr>
          <p:spPr bwMode="auto">
            <a:xfrm flipH="1">
              <a:off x="685" y="2904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262"/>
            <p:cNvSpPr>
              <a:spLocks noChangeShapeType="1"/>
            </p:cNvSpPr>
            <p:nvPr/>
          </p:nvSpPr>
          <p:spPr bwMode="auto">
            <a:xfrm flipH="1">
              <a:off x="685" y="2877"/>
              <a:ext cx="40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263"/>
            <p:cNvSpPr>
              <a:spLocks/>
            </p:cNvSpPr>
            <p:nvPr/>
          </p:nvSpPr>
          <p:spPr bwMode="auto">
            <a:xfrm>
              <a:off x="506" y="2849"/>
              <a:ext cx="20" cy="55"/>
            </a:xfrm>
            <a:custGeom>
              <a:avLst/>
              <a:gdLst>
                <a:gd name="T0" fmla="*/ 17 w 24"/>
                <a:gd name="T1" fmla="*/ 46 h 66"/>
                <a:gd name="T2" fmla="*/ 11 w 24"/>
                <a:gd name="T3" fmla="*/ 46 h 66"/>
                <a:gd name="T4" fmla="*/ 11 w 24"/>
                <a:gd name="T5" fmla="*/ 11 h 66"/>
                <a:gd name="T6" fmla="*/ 8 w 24"/>
                <a:gd name="T7" fmla="*/ 13 h 66"/>
                <a:gd name="T8" fmla="*/ 5 w 24"/>
                <a:gd name="T9" fmla="*/ 15 h 66"/>
                <a:gd name="T10" fmla="*/ 3 w 24"/>
                <a:gd name="T11" fmla="*/ 15 h 66"/>
                <a:gd name="T12" fmla="*/ 0 w 24"/>
                <a:gd name="T13" fmla="*/ 17 h 66"/>
                <a:gd name="T14" fmla="*/ 0 w 24"/>
                <a:gd name="T15" fmla="*/ 11 h 66"/>
                <a:gd name="T16" fmla="*/ 4 w 24"/>
                <a:gd name="T17" fmla="*/ 9 h 66"/>
                <a:gd name="T18" fmla="*/ 8 w 24"/>
                <a:gd name="T19" fmla="*/ 7 h 66"/>
                <a:gd name="T20" fmla="*/ 11 w 24"/>
                <a:gd name="T21" fmla="*/ 3 h 66"/>
                <a:gd name="T22" fmla="*/ 13 w 24"/>
                <a:gd name="T23" fmla="*/ 0 h 66"/>
                <a:gd name="T24" fmla="*/ 17 w 24"/>
                <a:gd name="T25" fmla="*/ 0 h 66"/>
                <a:gd name="T26" fmla="*/ 17 w 24"/>
                <a:gd name="T27" fmla="*/ 46 h 6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4" h="66">
                  <a:moveTo>
                    <a:pt x="24" y="66"/>
                  </a:moveTo>
                  <a:lnTo>
                    <a:pt x="15" y="66"/>
                  </a:lnTo>
                  <a:lnTo>
                    <a:pt x="15" y="15"/>
                  </a:lnTo>
                  <a:lnTo>
                    <a:pt x="12" y="18"/>
                  </a:lnTo>
                  <a:lnTo>
                    <a:pt x="7" y="21"/>
                  </a:lnTo>
                  <a:lnTo>
                    <a:pt x="4" y="22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6" y="13"/>
                  </a:lnTo>
                  <a:lnTo>
                    <a:pt x="12" y="9"/>
                  </a:lnTo>
                  <a:lnTo>
                    <a:pt x="15" y="4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6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264"/>
            <p:cNvSpPr>
              <a:spLocks noEditPoints="1"/>
            </p:cNvSpPr>
            <p:nvPr/>
          </p:nvSpPr>
          <p:spPr bwMode="auto">
            <a:xfrm>
              <a:off x="542" y="2849"/>
              <a:ext cx="34" cy="56"/>
            </a:xfrm>
            <a:custGeom>
              <a:avLst/>
              <a:gdLst>
                <a:gd name="T0" fmla="*/ 0 w 42"/>
                <a:gd name="T1" fmla="*/ 23 h 67"/>
                <a:gd name="T2" fmla="*/ 0 w 42"/>
                <a:gd name="T3" fmla="*/ 19 h 67"/>
                <a:gd name="T4" fmla="*/ 1 w 42"/>
                <a:gd name="T5" fmla="*/ 13 h 67"/>
                <a:gd name="T6" fmla="*/ 1 w 42"/>
                <a:gd name="T7" fmla="*/ 11 h 67"/>
                <a:gd name="T8" fmla="*/ 2 w 42"/>
                <a:gd name="T9" fmla="*/ 7 h 67"/>
                <a:gd name="T10" fmla="*/ 4 w 42"/>
                <a:gd name="T11" fmla="*/ 4 h 67"/>
                <a:gd name="T12" fmla="*/ 6 w 42"/>
                <a:gd name="T13" fmla="*/ 3 h 67"/>
                <a:gd name="T14" fmla="*/ 9 w 42"/>
                <a:gd name="T15" fmla="*/ 1 h 67"/>
                <a:gd name="T16" fmla="*/ 11 w 42"/>
                <a:gd name="T17" fmla="*/ 0 h 67"/>
                <a:gd name="T18" fmla="*/ 14 w 42"/>
                <a:gd name="T19" fmla="*/ 0 h 67"/>
                <a:gd name="T20" fmla="*/ 18 w 42"/>
                <a:gd name="T21" fmla="*/ 1 h 67"/>
                <a:gd name="T22" fmla="*/ 20 w 42"/>
                <a:gd name="T23" fmla="*/ 3 h 67"/>
                <a:gd name="T24" fmla="*/ 23 w 42"/>
                <a:gd name="T25" fmla="*/ 3 h 67"/>
                <a:gd name="T26" fmla="*/ 24 w 42"/>
                <a:gd name="T27" fmla="*/ 7 h 67"/>
                <a:gd name="T28" fmla="*/ 26 w 42"/>
                <a:gd name="T29" fmla="*/ 9 h 67"/>
                <a:gd name="T30" fmla="*/ 26 w 42"/>
                <a:gd name="T31" fmla="*/ 13 h 67"/>
                <a:gd name="T32" fmla="*/ 28 w 42"/>
                <a:gd name="T33" fmla="*/ 18 h 67"/>
                <a:gd name="T34" fmla="*/ 28 w 42"/>
                <a:gd name="T35" fmla="*/ 23 h 67"/>
                <a:gd name="T36" fmla="*/ 28 w 42"/>
                <a:gd name="T37" fmla="*/ 28 h 67"/>
                <a:gd name="T38" fmla="*/ 28 w 42"/>
                <a:gd name="T39" fmla="*/ 32 h 67"/>
                <a:gd name="T40" fmla="*/ 26 w 42"/>
                <a:gd name="T41" fmla="*/ 36 h 67"/>
                <a:gd name="T42" fmla="*/ 26 w 42"/>
                <a:gd name="T43" fmla="*/ 40 h 67"/>
                <a:gd name="T44" fmla="*/ 23 w 42"/>
                <a:gd name="T45" fmla="*/ 42 h 67"/>
                <a:gd name="T46" fmla="*/ 22 w 42"/>
                <a:gd name="T47" fmla="*/ 44 h 67"/>
                <a:gd name="T48" fmla="*/ 19 w 42"/>
                <a:gd name="T49" fmla="*/ 46 h 67"/>
                <a:gd name="T50" fmla="*/ 16 w 42"/>
                <a:gd name="T51" fmla="*/ 46 h 67"/>
                <a:gd name="T52" fmla="*/ 14 w 42"/>
                <a:gd name="T53" fmla="*/ 47 h 67"/>
                <a:gd name="T54" fmla="*/ 10 w 42"/>
                <a:gd name="T55" fmla="*/ 46 h 67"/>
                <a:gd name="T56" fmla="*/ 6 w 42"/>
                <a:gd name="T57" fmla="*/ 44 h 67"/>
                <a:gd name="T58" fmla="*/ 4 w 42"/>
                <a:gd name="T59" fmla="*/ 42 h 67"/>
                <a:gd name="T60" fmla="*/ 1 w 42"/>
                <a:gd name="T61" fmla="*/ 34 h 67"/>
                <a:gd name="T62" fmla="*/ 0 w 42"/>
                <a:gd name="T63" fmla="*/ 23 h 67"/>
                <a:gd name="T64" fmla="*/ 6 w 42"/>
                <a:gd name="T65" fmla="*/ 23 h 67"/>
                <a:gd name="T66" fmla="*/ 6 w 42"/>
                <a:gd name="T67" fmla="*/ 28 h 67"/>
                <a:gd name="T68" fmla="*/ 6 w 42"/>
                <a:gd name="T69" fmla="*/ 32 h 67"/>
                <a:gd name="T70" fmla="*/ 6 w 42"/>
                <a:gd name="T71" fmla="*/ 36 h 67"/>
                <a:gd name="T72" fmla="*/ 8 w 42"/>
                <a:gd name="T73" fmla="*/ 38 h 67"/>
                <a:gd name="T74" fmla="*/ 10 w 42"/>
                <a:gd name="T75" fmla="*/ 40 h 67"/>
                <a:gd name="T76" fmla="*/ 12 w 42"/>
                <a:gd name="T77" fmla="*/ 40 h 67"/>
                <a:gd name="T78" fmla="*/ 14 w 42"/>
                <a:gd name="T79" fmla="*/ 42 h 67"/>
                <a:gd name="T80" fmla="*/ 15 w 42"/>
                <a:gd name="T81" fmla="*/ 40 h 67"/>
                <a:gd name="T82" fmla="*/ 18 w 42"/>
                <a:gd name="T83" fmla="*/ 40 h 67"/>
                <a:gd name="T84" fmla="*/ 19 w 42"/>
                <a:gd name="T85" fmla="*/ 38 h 67"/>
                <a:gd name="T86" fmla="*/ 20 w 42"/>
                <a:gd name="T87" fmla="*/ 36 h 67"/>
                <a:gd name="T88" fmla="*/ 22 w 42"/>
                <a:gd name="T89" fmla="*/ 32 h 67"/>
                <a:gd name="T90" fmla="*/ 23 w 42"/>
                <a:gd name="T91" fmla="*/ 28 h 67"/>
                <a:gd name="T92" fmla="*/ 23 w 42"/>
                <a:gd name="T93" fmla="*/ 23 h 67"/>
                <a:gd name="T94" fmla="*/ 23 w 42"/>
                <a:gd name="T95" fmla="*/ 19 h 67"/>
                <a:gd name="T96" fmla="*/ 22 w 42"/>
                <a:gd name="T97" fmla="*/ 15 h 67"/>
                <a:gd name="T98" fmla="*/ 20 w 42"/>
                <a:gd name="T99" fmla="*/ 11 h 67"/>
                <a:gd name="T100" fmla="*/ 19 w 42"/>
                <a:gd name="T101" fmla="*/ 9 h 67"/>
                <a:gd name="T102" fmla="*/ 19 w 42"/>
                <a:gd name="T103" fmla="*/ 7 h 67"/>
                <a:gd name="T104" fmla="*/ 16 w 42"/>
                <a:gd name="T105" fmla="*/ 7 h 67"/>
                <a:gd name="T106" fmla="*/ 14 w 42"/>
                <a:gd name="T107" fmla="*/ 5 h 67"/>
                <a:gd name="T108" fmla="*/ 12 w 42"/>
                <a:gd name="T109" fmla="*/ 7 h 67"/>
                <a:gd name="T110" fmla="*/ 10 w 42"/>
                <a:gd name="T111" fmla="*/ 7 h 67"/>
                <a:gd name="T112" fmla="*/ 8 w 42"/>
                <a:gd name="T113" fmla="*/ 8 h 67"/>
                <a:gd name="T114" fmla="*/ 6 w 42"/>
                <a:gd name="T115" fmla="*/ 11 h 67"/>
                <a:gd name="T116" fmla="*/ 6 w 42"/>
                <a:gd name="T117" fmla="*/ 15 h 67"/>
                <a:gd name="T118" fmla="*/ 6 w 42"/>
                <a:gd name="T119" fmla="*/ 19 h 67"/>
                <a:gd name="T120" fmla="*/ 6 w 42"/>
                <a:gd name="T121" fmla="*/ 23 h 6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42" h="67">
                  <a:moveTo>
                    <a:pt x="0" y="33"/>
                  </a:moveTo>
                  <a:lnTo>
                    <a:pt x="0" y="27"/>
                  </a:lnTo>
                  <a:lnTo>
                    <a:pt x="1" y="19"/>
                  </a:lnTo>
                  <a:lnTo>
                    <a:pt x="1" y="15"/>
                  </a:lnTo>
                  <a:lnTo>
                    <a:pt x="4" y="10"/>
                  </a:lnTo>
                  <a:lnTo>
                    <a:pt x="6" y="6"/>
                  </a:lnTo>
                  <a:lnTo>
                    <a:pt x="9" y="4"/>
                  </a:lnTo>
                  <a:lnTo>
                    <a:pt x="13" y="1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7" y="1"/>
                  </a:lnTo>
                  <a:lnTo>
                    <a:pt x="31" y="3"/>
                  </a:lnTo>
                  <a:lnTo>
                    <a:pt x="34" y="4"/>
                  </a:lnTo>
                  <a:lnTo>
                    <a:pt x="37" y="9"/>
                  </a:lnTo>
                  <a:lnTo>
                    <a:pt x="39" y="13"/>
                  </a:lnTo>
                  <a:lnTo>
                    <a:pt x="40" y="18"/>
                  </a:lnTo>
                  <a:lnTo>
                    <a:pt x="42" y="25"/>
                  </a:lnTo>
                  <a:lnTo>
                    <a:pt x="42" y="33"/>
                  </a:lnTo>
                  <a:lnTo>
                    <a:pt x="42" y="40"/>
                  </a:lnTo>
                  <a:lnTo>
                    <a:pt x="42" y="46"/>
                  </a:lnTo>
                  <a:lnTo>
                    <a:pt x="40" y="52"/>
                  </a:lnTo>
                  <a:lnTo>
                    <a:pt x="39" y="57"/>
                  </a:lnTo>
                  <a:lnTo>
                    <a:pt x="36" y="60"/>
                  </a:lnTo>
                  <a:lnTo>
                    <a:pt x="33" y="63"/>
                  </a:lnTo>
                  <a:lnTo>
                    <a:pt x="30" y="66"/>
                  </a:lnTo>
                  <a:lnTo>
                    <a:pt x="25" y="66"/>
                  </a:lnTo>
                  <a:lnTo>
                    <a:pt x="21" y="67"/>
                  </a:lnTo>
                  <a:lnTo>
                    <a:pt x="15" y="66"/>
                  </a:lnTo>
                  <a:lnTo>
                    <a:pt x="10" y="64"/>
                  </a:lnTo>
                  <a:lnTo>
                    <a:pt x="6" y="60"/>
                  </a:lnTo>
                  <a:lnTo>
                    <a:pt x="1" y="49"/>
                  </a:lnTo>
                  <a:lnTo>
                    <a:pt x="0" y="33"/>
                  </a:lnTo>
                  <a:close/>
                  <a:moveTo>
                    <a:pt x="9" y="33"/>
                  </a:moveTo>
                  <a:lnTo>
                    <a:pt x="9" y="40"/>
                  </a:lnTo>
                  <a:lnTo>
                    <a:pt x="9" y="46"/>
                  </a:lnTo>
                  <a:lnTo>
                    <a:pt x="10" y="51"/>
                  </a:lnTo>
                  <a:lnTo>
                    <a:pt x="12" y="54"/>
                  </a:lnTo>
                  <a:lnTo>
                    <a:pt x="15" y="57"/>
                  </a:lnTo>
                  <a:lnTo>
                    <a:pt x="18" y="58"/>
                  </a:lnTo>
                  <a:lnTo>
                    <a:pt x="21" y="60"/>
                  </a:lnTo>
                  <a:lnTo>
                    <a:pt x="24" y="58"/>
                  </a:lnTo>
                  <a:lnTo>
                    <a:pt x="27" y="57"/>
                  </a:lnTo>
                  <a:lnTo>
                    <a:pt x="30" y="54"/>
                  </a:lnTo>
                  <a:lnTo>
                    <a:pt x="31" y="51"/>
                  </a:lnTo>
                  <a:lnTo>
                    <a:pt x="33" y="46"/>
                  </a:lnTo>
                  <a:lnTo>
                    <a:pt x="34" y="40"/>
                  </a:lnTo>
                  <a:lnTo>
                    <a:pt x="34" y="33"/>
                  </a:lnTo>
                  <a:lnTo>
                    <a:pt x="34" y="27"/>
                  </a:lnTo>
                  <a:lnTo>
                    <a:pt x="33" y="21"/>
                  </a:lnTo>
                  <a:lnTo>
                    <a:pt x="31" y="16"/>
                  </a:lnTo>
                  <a:lnTo>
                    <a:pt x="30" y="13"/>
                  </a:lnTo>
                  <a:lnTo>
                    <a:pt x="28" y="10"/>
                  </a:lnTo>
                  <a:lnTo>
                    <a:pt x="25" y="9"/>
                  </a:lnTo>
                  <a:lnTo>
                    <a:pt x="21" y="7"/>
                  </a:lnTo>
                  <a:lnTo>
                    <a:pt x="18" y="9"/>
                  </a:lnTo>
                  <a:lnTo>
                    <a:pt x="15" y="10"/>
                  </a:lnTo>
                  <a:lnTo>
                    <a:pt x="12" y="12"/>
                  </a:lnTo>
                  <a:lnTo>
                    <a:pt x="10" y="16"/>
                  </a:lnTo>
                  <a:lnTo>
                    <a:pt x="9" y="21"/>
                  </a:lnTo>
                  <a:lnTo>
                    <a:pt x="9" y="27"/>
                  </a:lnTo>
                  <a:lnTo>
                    <a:pt x="9" y="3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265"/>
            <p:cNvSpPr>
              <a:spLocks noChangeArrowheads="1"/>
            </p:cNvSpPr>
            <p:nvPr/>
          </p:nvSpPr>
          <p:spPr bwMode="auto">
            <a:xfrm>
              <a:off x="609" y="2817"/>
              <a:ext cx="15" cy="5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266"/>
            <p:cNvSpPr>
              <a:spLocks/>
            </p:cNvSpPr>
            <p:nvPr/>
          </p:nvSpPr>
          <p:spPr bwMode="auto">
            <a:xfrm>
              <a:off x="629" y="2792"/>
              <a:ext cx="27" cy="45"/>
            </a:xfrm>
            <a:custGeom>
              <a:avLst/>
              <a:gdLst>
                <a:gd name="T0" fmla="*/ 0 w 34"/>
                <a:gd name="T1" fmla="*/ 28 h 54"/>
                <a:gd name="T2" fmla="*/ 5 w 34"/>
                <a:gd name="T3" fmla="*/ 27 h 54"/>
                <a:gd name="T4" fmla="*/ 6 w 34"/>
                <a:gd name="T5" fmla="*/ 29 h 54"/>
                <a:gd name="T6" fmla="*/ 6 w 34"/>
                <a:gd name="T7" fmla="*/ 32 h 54"/>
                <a:gd name="T8" fmla="*/ 8 w 34"/>
                <a:gd name="T9" fmla="*/ 33 h 54"/>
                <a:gd name="T10" fmla="*/ 10 w 34"/>
                <a:gd name="T11" fmla="*/ 33 h 54"/>
                <a:gd name="T12" fmla="*/ 14 w 34"/>
                <a:gd name="T13" fmla="*/ 33 h 54"/>
                <a:gd name="T14" fmla="*/ 15 w 34"/>
                <a:gd name="T15" fmla="*/ 31 h 54"/>
                <a:gd name="T16" fmla="*/ 17 w 34"/>
                <a:gd name="T17" fmla="*/ 28 h 54"/>
                <a:gd name="T18" fmla="*/ 17 w 34"/>
                <a:gd name="T19" fmla="*/ 25 h 54"/>
                <a:gd name="T20" fmla="*/ 17 w 34"/>
                <a:gd name="T21" fmla="*/ 23 h 54"/>
                <a:gd name="T22" fmla="*/ 15 w 34"/>
                <a:gd name="T23" fmla="*/ 21 h 54"/>
                <a:gd name="T24" fmla="*/ 14 w 34"/>
                <a:gd name="T25" fmla="*/ 19 h 54"/>
                <a:gd name="T26" fmla="*/ 11 w 34"/>
                <a:gd name="T27" fmla="*/ 19 h 54"/>
                <a:gd name="T28" fmla="*/ 10 w 34"/>
                <a:gd name="T29" fmla="*/ 19 h 54"/>
                <a:gd name="T30" fmla="*/ 8 w 34"/>
                <a:gd name="T31" fmla="*/ 19 h 54"/>
                <a:gd name="T32" fmla="*/ 8 w 34"/>
                <a:gd name="T33" fmla="*/ 15 h 54"/>
                <a:gd name="T34" fmla="*/ 10 w 34"/>
                <a:gd name="T35" fmla="*/ 15 h 54"/>
                <a:gd name="T36" fmla="*/ 10 w 34"/>
                <a:gd name="T37" fmla="*/ 15 h 54"/>
                <a:gd name="T38" fmla="*/ 11 w 34"/>
                <a:gd name="T39" fmla="*/ 15 h 54"/>
                <a:gd name="T40" fmla="*/ 14 w 34"/>
                <a:gd name="T41" fmla="*/ 14 h 54"/>
                <a:gd name="T42" fmla="*/ 15 w 34"/>
                <a:gd name="T43" fmla="*/ 12 h 54"/>
                <a:gd name="T44" fmla="*/ 15 w 34"/>
                <a:gd name="T45" fmla="*/ 10 h 54"/>
                <a:gd name="T46" fmla="*/ 15 w 34"/>
                <a:gd name="T47" fmla="*/ 8 h 54"/>
                <a:gd name="T48" fmla="*/ 14 w 34"/>
                <a:gd name="T49" fmla="*/ 6 h 54"/>
                <a:gd name="T50" fmla="*/ 12 w 34"/>
                <a:gd name="T51" fmla="*/ 4 h 54"/>
                <a:gd name="T52" fmla="*/ 10 w 34"/>
                <a:gd name="T53" fmla="*/ 4 h 54"/>
                <a:gd name="T54" fmla="*/ 8 w 34"/>
                <a:gd name="T55" fmla="*/ 4 h 54"/>
                <a:gd name="T56" fmla="*/ 6 w 34"/>
                <a:gd name="T57" fmla="*/ 6 h 54"/>
                <a:gd name="T58" fmla="*/ 6 w 34"/>
                <a:gd name="T59" fmla="*/ 8 h 54"/>
                <a:gd name="T60" fmla="*/ 5 w 34"/>
                <a:gd name="T61" fmla="*/ 10 h 54"/>
                <a:gd name="T62" fmla="*/ 0 w 34"/>
                <a:gd name="T63" fmla="*/ 10 h 54"/>
                <a:gd name="T64" fmla="*/ 2 w 34"/>
                <a:gd name="T65" fmla="*/ 6 h 54"/>
                <a:gd name="T66" fmla="*/ 4 w 34"/>
                <a:gd name="T67" fmla="*/ 3 h 54"/>
                <a:gd name="T68" fmla="*/ 6 w 34"/>
                <a:gd name="T69" fmla="*/ 0 h 54"/>
                <a:gd name="T70" fmla="*/ 10 w 34"/>
                <a:gd name="T71" fmla="*/ 0 h 54"/>
                <a:gd name="T72" fmla="*/ 14 w 34"/>
                <a:gd name="T73" fmla="*/ 0 h 54"/>
                <a:gd name="T74" fmla="*/ 15 w 34"/>
                <a:gd name="T75" fmla="*/ 2 h 54"/>
                <a:gd name="T76" fmla="*/ 17 w 34"/>
                <a:gd name="T77" fmla="*/ 3 h 54"/>
                <a:gd name="T78" fmla="*/ 19 w 34"/>
                <a:gd name="T79" fmla="*/ 4 h 54"/>
                <a:gd name="T80" fmla="*/ 20 w 34"/>
                <a:gd name="T81" fmla="*/ 7 h 54"/>
                <a:gd name="T82" fmla="*/ 20 w 34"/>
                <a:gd name="T83" fmla="*/ 10 h 54"/>
                <a:gd name="T84" fmla="*/ 20 w 34"/>
                <a:gd name="T85" fmla="*/ 12 h 54"/>
                <a:gd name="T86" fmla="*/ 19 w 34"/>
                <a:gd name="T87" fmla="*/ 14 h 54"/>
                <a:gd name="T88" fmla="*/ 17 w 34"/>
                <a:gd name="T89" fmla="*/ 15 h 54"/>
                <a:gd name="T90" fmla="*/ 15 w 34"/>
                <a:gd name="T91" fmla="*/ 17 h 54"/>
                <a:gd name="T92" fmla="*/ 17 w 34"/>
                <a:gd name="T93" fmla="*/ 18 h 54"/>
                <a:gd name="T94" fmla="*/ 20 w 34"/>
                <a:gd name="T95" fmla="*/ 20 h 54"/>
                <a:gd name="T96" fmla="*/ 21 w 34"/>
                <a:gd name="T97" fmla="*/ 23 h 54"/>
                <a:gd name="T98" fmla="*/ 21 w 34"/>
                <a:gd name="T99" fmla="*/ 25 h 54"/>
                <a:gd name="T100" fmla="*/ 21 w 34"/>
                <a:gd name="T101" fmla="*/ 28 h 54"/>
                <a:gd name="T102" fmla="*/ 20 w 34"/>
                <a:gd name="T103" fmla="*/ 32 h 54"/>
                <a:gd name="T104" fmla="*/ 19 w 34"/>
                <a:gd name="T105" fmla="*/ 33 h 54"/>
                <a:gd name="T106" fmla="*/ 16 w 34"/>
                <a:gd name="T107" fmla="*/ 36 h 54"/>
                <a:gd name="T108" fmla="*/ 14 w 34"/>
                <a:gd name="T109" fmla="*/ 37 h 54"/>
                <a:gd name="T110" fmla="*/ 10 w 34"/>
                <a:gd name="T111" fmla="*/ 38 h 54"/>
                <a:gd name="T112" fmla="*/ 8 w 34"/>
                <a:gd name="T113" fmla="*/ 37 h 54"/>
                <a:gd name="T114" fmla="*/ 6 w 34"/>
                <a:gd name="T115" fmla="*/ 36 h 54"/>
                <a:gd name="T116" fmla="*/ 2 w 34"/>
                <a:gd name="T117" fmla="*/ 35 h 54"/>
                <a:gd name="T118" fmla="*/ 2 w 34"/>
                <a:gd name="T119" fmla="*/ 33 h 54"/>
                <a:gd name="T120" fmla="*/ 1 w 34"/>
                <a:gd name="T121" fmla="*/ 31 h 54"/>
                <a:gd name="T122" fmla="*/ 0 w 34"/>
                <a:gd name="T123" fmla="*/ 28 h 5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4" h="54">
                  <a:moveTo>
                    <a:pt x="0" y="39"/>
                  </a:moveTo>
                  <a:lnTo>
                    <a:pt x="7" y="38"/>
                  </a:lnTo>
                  <a:lnTo>
                    <a:pt x="9" y="42"/>
                  </a:lnTo>
                  <a:lnTo>
                    <a:pt x="10" y="45"/>
                  </a:lnTo>
                  <a:lnTo>
                    <a:pt x="13" y="47"/>
                  </a:lnTo>
                  <a:lnTo>
                    <a:pt x="16" y="47"/>
                  </a:lnTo>
                  <a:lnTo>
                    <a:pt x="21" y="47"/>
                  </a:lnTo>
                  <a:lnTo>
                    <a:pt x="24" y="44"/>
                  </a:lnTo>
                  <a:lnTo>
                    <a:pt x="27" y="41"/>
                  </a:lnTo>
                  <a:lnTo>
                    <a:pt x="27" y="36"/>
                  </a:lnTo>
                  <a:lnTo>
                    <a:pt x="27" y="33"/>
                  </a:lnTo>
                  <a:lnTo>
                    <a:pt x="24" y="30"/>
                  </a:lnTo>
                  <a:lnTo>
                    <a:pt x="21" y="27"/>
                  </a:lnTo>
                  <a:lnTo>
                    <a:pt x="18" y="27"/>
                  </a:lnTo>
                  <a:lnTo>
                    <a:pt x="15" y="27"/>
                  </a:lnTo>
                  <a:lnTo>
                    <a:pt x="13" y="27"/>
                  </a:lnTo>
                  <a:lnTo>
                    <a:pt x="13" y="21"/>
                  </a:lnTo>
                  <a:lnTo>
                    <a:pt x="15" y="21"/>
                  </a:lnTo>
                  <a:lnTo>
                    <a:pt x="18" y="21"/>
                  </a:lnTo>
                  <a:lnTo>
                    <a:pt x="21" y="20"/>
                  </a:lnTo>
                  <a:lnTo>
                    <a:pt x="24" y="17"/>
                  </a:lnTo>
                  <a:lnTo>
                    <a:pt x="24" y="14"/>
                  </a:lnTo>
                  <a:lnTo>
                    <a:pt x="24" y="11"/>
                  </a:lnTo>
                  <a:lnTo>
                    <a:pt x="22" y="8"/>
                  </a:lnTo>
                  <a:lnTo>
                    <a:pt x="19" y="6"/>
                  </a:lnTo>
                  <a:lnTo>
                    <a:pt x="16" y="6"/>
                  </a:lnTo>
                  <a:lnTo>
                    <a:pt x="13" y="6"/>
                  </a:lnTo>
                  <a:lnTo>
                    <a:pt x="10" y="8"/>
                  </a:lnTo>
                  <a:lnTo>
                    <a:pt x="9" y="11"/>
                  </a:lnTo>
                  <a:lnTo>
                    <a:pt x="7" y="14"/>
                  </a:lnTo>
                  <a:lnTo>
                    <a:pt x="0" y="14"/>
                  </a:lnTo>
                  <a:lnTo>
                    <a:pt x="3" y="8"/>
                  </a:lnTo>
                  <a:lnTo>
                    <a:pt x="6" y="3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4" y="2"/>
                  </a:lnTo>
                  <a:lnTo>
                    <a:pt x="27" y="3"/>
                  </a:lnTo>
                  <a:lnTo>
                    <a:pt x="30" y="6"/>
                  </a:lnTo>
                  <a:lnTo>
                    <a:pt x="31" y="9"/>
                  </a:lnTo>
                  <a:lnTo>
                    <a:pt x="31" y="14"/>
                  </a:lnTo>
                  <a:lnTo>
                    <a:pt x="31" y="17"/>
                  </a:lnTo>
                  <a:lnTo>
                    <a:pt x="30" y="20"/>
                  </a:lnTo>
                  <a:lnTo>
                    <a:pt x="27" y="21"/>
                  </a:lnTo>
                  <a:lnTo>
                    <a:pt x="24" y="24"/>
                  </a:lnTo>
                  <a:lnTo>
                    <a:pt x="28" y="26"/>
                  </a:lnTo>
                  <a:lnTo>
                    <a:pt x="31" y="29"/>
                  </a:lnTo>
                  <a:lnTo>
                    <a:pt x="33" y="32"/>
                  </a:lnTo>
                  <a:lnTo>
                    <a:pt x="34" y="36"/>
                  </a:lnTo>
                  <a:lnTo>
                    <a:pt x="34" y="41"/>
                  </a:lnTo>
                  <a:lnTo>
                    <a:pt x="31" y="45"/>
                  </a:lnTo>
                  <a:lnTo>
                    <a:pt x="30" y="48"/>
                  </a:lnTo>
                  <a:lnTo>
                    <a:pt x="25" y="51"/>
                  </a:lnTo>
                  <a:lnTo>
                    <a:pt x="21" y="53"/>
                  </a:lnTo>
                  <a:lnTo>
                    <a:pt x="16" y="54"/>
                  </a:lnTo>
                  <a:lnTo>
                    <a:pt x="12" y="53"/>
                  </a:lnTo>
                  <a:lnTo>
                    <a:pt x="9" y="51"/>
                  </a:lnTo>
                  <a:lnTo>
                    <a:pt x="4" y="50"/>
                  </a:lnTo>
                  <a:lnTo>
                    <a:pt x="3" y="47"/>
                  </a:lnTo>
                  <a:lnTo>
                    <a:pt x="1" y="44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267"/>
            <p:cNvSpPr>
              <a:spLocks noChangeShapeType="1"/>
            </p:cNvSpPr>
            <p:nvPr/>
          </p:nvSpPr>
          <p:spPr bwMode="auto">
            <a:xfrm flipH="1">
              <a:off x="685" y="2695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68"/>
            <p:cNvSpPr>
              <a:spLocks noChangeShapeType="1"/>
            </p:cNvSpPr>
            <p:nvPr/>
          </p:nvSpPr>
          <p:spPr bwMode="auto">
            <a:xfrm flipH="1">
              <a:off x="685" y="2591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269"/>
            <p:cNvSpPr>
              <a:spLocks noChangeShapeType="1"/>
            </p:cNvSpPr>
            <p:nvPr/>
          </p:nvSpPr>
          <p:spPr bwMode="auto">
            <a:xfrm flipH="1">
              <a:off x="685" y="2516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70"/>
            <p:cNvSpPr>
              <a:spLocks noChangeShapeType="1"/>
            </p:cNvSpPr>
            <p:nvPr/>
          </p:nvSpPr>
          <p:spPr bwMode="auto">
            <a:xfrm flipH="1">
              <a:off x="685" y="2457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271"/>
            <p:cNvSpPr>
              <a:spLocks noChangeShapeType="1"/>
            </p:cNvSpPr>
            <p:nvPr/>
          </p:nvSpPr>
          <p:spPr bwMode="auto">
            <a:xfrm flipH="1">
              <a:off x="685" y="2409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272"/>
            <p:cNvSpPr>
              <a:spLocks noChangeShapeType="1"/>
            </p:cNvSpPr>
            <p:nvPr/>
          </p:nvSpPr>
          <p:spPr bwMode="auto">
            <a:xfrm flipH="1">
              <a:off x="685" y="2369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273"/>
            <p:cNvSpPr>
              <a:spLocks noChangeShapeType="1"/>
            </p:cNvSpPr>
            <p:nvPr/>
          </p:nvSpPr>
          <p:spPr bwMode="auto">
            <a:xfrm flipH="1">
              <a:off x="685" y="2334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74"/>
            <p:cNvSpPr>
              <a:spLocks noChangeShapeType="1"/>
            </p:cNvSpPr>
            <p:nvPr/>
          </p:nvSpPr>
          <p:spPr bwMode="auto">
            <a:xfrm flipH="1">
              <a:off x="685" y="2303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275"/>
            <p:cNvSpPr>
              <a:spLocks noChangeShapeType="1"/>
            </p:cNvSpPr>
            <p:nvPr/>
          </p:nvSpPr>
          <p:spPr bwMode="auto">
            <a:xfrm flipH="1">
              <a:off x="685" y="2276"/>
              <a:ext cx="40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76"/>
            <p:cNvSpPr>
              <a:spLocks/>
            </p:cNvSpPr>
            <p:nvPr/>
          </p:nvSpPr>
          <p:spPr bwMode="auto">
            <a:xfrm>
              <a:off x="506" y="2250"/>
              <a:ext cx="20" cy="54"/>
            </a:xfrm>
            <a:custGeom>
              <a:avLst/>
              <a:gdLst>
                <a:gd name="T0" fmla="*/ 17 w 24"/>
                <a:gd name="T1" fmla="*/ 45 h 65"/>
                <a:gd name="T2" fmla="*/ 11 w 24"/>
                <a:gd name="T3" fmla="*/ 45 h 65"/>
                <a:gd name="T4" fmla="*/ 11 w 24"/>
                <a:gd name="T5" fmla="*/ 10 h 65"/>
                <a:gd name="T6" fmla="*/ 8 w 24"/>
                <a:gd name="T7" fmla="*/ 12 h 65"/>
                <a:gd name="T8" fmla="*/ 5 w 24"/>
                <a:gd name="T9" fmla="*/ 14 h 65"/>
                <a:gd name="T10" fmla="*/ 3 w 24"/>
                <a:gd name="T11" fmla="*/ 15 h 65"/>
                <a:gd name="T12" fmla="*/ 0 w 24"/>
                <a:gd name="T13" fmla="*/ 17 h 65"/>
                <a:gd name="T14" fmla="*/ 0 w 24"/>
                <a:gd name="T15" fmla="*/ 11 h 65"/>
                <a:gd name="T16" fmla="*/ 4 w 24"/>
                <a:gd name="T17" fmla="*/ 9 h 65"/>
                <a:gd name="T18" fmla="*/ 8 w 24"/>
                <a:gd name="T19" fmla="*/ 6 h 65"/>
                <a:gd name="T20" fmla="*/ 11 w 24"/>
                <a:gd name="T21" fmla="*/ 2 h 65"/>
                <a:gd name="T22" fmla="*/ 13 w 24"/>
                <a:gd name="T23" fmla="*/ 0 h 65"/>
                <a:gd name="T24" fmla="*/ 17 w 24"/>
                <a:gd name="T25" fmla="*/ 0 h 65"/>
                <a:gd name="T26" fmla="*/ 17 w 24"/>
                <a:gd name="T27" fmla="*/ 45 h 6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4" h="65">
                  <a:moveTo>
                    <a:pt x="24" y="65"/>
                  </a:moveTo>
                  <a:lnTo>
                    <a:pt x="15" y="65"/>
                  </a:lnTo>
                  <a:lnTo>
                    <a:pt x="15" y="15"/>
                  </a:lnTo>
                  <a:lnTo>
                    <a:pt x="12" y="18"/>
                  </a:lnTo>
                  <a:lnTo>
                    <a:pt x="7" y="21"/>
                  </a:lnTo>
                  <a:lnTo>
                    <a:pt x="4" y="22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6" y="13"/>
                  </a:lnTo>
                  <a:lnTo>
                    <a:pt x="12" y="9"/>
                  </a:lnTo>
                  <a:lnTo>
                    <a:pt x="15" y="4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6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77"/>
            <p:cNvSpPr>
              <a:spLocks noEditPoints="1"/>
            </p:cNvSpPr>
            <p:nvPr/>
          </p:nvSpPr>
          <p:spPr bwMode="auto">
            <a:xfrm>
              <a:off x="542" y="2250"/>
              <a:ext cx="34" cy="56"/>
            </a:xfrm>
            <a:custGeom>
              <a:avLst/>
              <a:gdLst>
                <a:gd name="T0" fmla="*/ 0 w 42"/>
                <a:gd name="T1" fmla="*/ 23 h 67"/>
                <a:gd name="T2" fmla="*/ 0 w 42"/>
                <a:gd name="T3" fmla="*/ 19 h 67"/>
                <a:gd name="T4" fmla="*/ 1 w 42"/>
                <a:gd name="T5" fmla="*/ 13 h 67"/>
                <a:gd name="T6" fmla="*/ 1 w 42"/>
                <a:gd name="T7" fmla="*/ 11 h 67"/>
                <a:gd name="T8" fmla="*/ 2 w 42"/>
                <a:gd name="T9" fmla="*/ 7 h 67"/>
                <a:gd name="T10" fmla="*/ 4 w 42"/>
                <a:gd name="T11" fmla="*/ 4 h 67"/>
                <a:gd name="T12" fmla="*/ 6 w 42"/>
                <a:gd name="T13" fmla="*/ 3 h 67"/>
                <a:gd name="T14" fmla="*/ 9 w 42"/>
                <a:gd name="T15" fmla="*/ 1 h 67"/>
                <a:gd name="T16" fmla="*/ 11 w 42"/>
                <a:gd name="T17" fmla="*/ 0 h 67"/>
                <a:gd name="T18" fmla="*/ 14 w 42"/>
                <a:gd name="T19" fmla="*/ 0 h 67"/>
                <a:gd name="T20" fmla="*/ 18 w 42"/>
                <a:gd name="T21" fmla="*/ 1 h 67"/>
                <a:gd name="T22" fmla="*/ 20 w 42"/>
                <a:gd name="T23" fmla="*/ 3 h 67"/>
                <a:gd name="T24" fmla="*/ 23 w 42"/>
                <a:gd name="T25" fmla="*/ 3 h 67"/>
                <a:gd name="T26" fmla="*/ 24 w 42"/>
                <a:gd name="T27" fmla="*/ 7 h 67"/>
                <a:gd name="T28" fmla="*/ 26 w 42"/>
                <a:gd name="T29" fmla="*/ 9 h 67"/>
                <a:gd name="T30" fmla="*/ 26 w 42"/>
                <a:gd name="T31" fmla="*/ 13 h 67"/>
                <a:gd name="T32" fmla="*/ 28 w 42"/>
                <a:gd name="T33" fmla="*/ 18 h 67"/>
                <a:gd name="T34" fmla="*/ 28 w 42"/>
                <a:gd name="T35" fmla="*/ 23 h 67"/>
                <a:gd name="T36" fmla="*/ 28 w 42"/>
                <a:gd name="T37" fmla="*/ 28 h 67"/>
                <a:gd name="T38" fmla="*/ 28 w 42"/>
                <a:gd name="T39" fmla="*/ 32 h 67"/>
                <a:gd name="T40" fmla="*/ 26 w 42"/>
                <a:gd name="T41" fmla="*/ 36 h 67"/>
                <a:gd name="T42" fmla="*/ 26 w 42"/>
                <a:gd name="T43" fmla="*/ 39 h 67"/>
                <a:gd name="T44" fmla="*/ 23 w 42"/>
                <a:gd name="T45" fmla="*/ 41 h 67"/>
                <a:gd name="T46" fmla="*/ 22 w 42"/>
                <a:gd name="T47" fmla="*/ 43 h 67"/>
                <a:gd name="T48" fmla="*/ 19 w 42"/>
                <a:gd name="T49" fmla="*/ 45 h 67"/>
                <a:gd name="T50" fmla="*/ 16 w 42"/>
                <a:gd name="T51" fmla="*/ 45 h 67"/>
                <a:gd name="T52" fmla="*/ 14 w 42"/>
                <a:gd name="T53" fmla="*/ 47 h 67"/>
                <a:gd name="T54" fmla="*/ 10 w 42"/>
                <a:gd name="T55" fmla="*/ 45 h 67"/>
                <a:gd name="T56" fmla="*/ 6 w 42"/>
                <a:gd name="T57" fmla="*/ 44 h 67"/>
                <a:gd name="T58" fmla="*/ 4 w 42"/>
                <a:gd name="T59" fmla="*/ 41 h 67"/>
                <a:gd name="T60" fmla="*/ 1 w 42"/>
                <a:gd name="T61" fmla="*/ 34 h 67"/>
                <a:gd name="T62" fmla="*/ 0 w 42"/>
                <a:gd name="T63" fmla="*/ 23 h 67"/>
                <a:gd name="T64" fmla="*/ 6 w 42"/>
                <a:gd name="T65" fmla="*/ 23 h 67"/>
                <a:gd name="T66" fmla="*/ 6 w 42"/>
                <a:gd name="T67" fmla="*/ 28 h 67"/>
                <a:gd name="T68" fmla="*/ 6 w 42"/>
                <a:gd name="T69" fmla="*/ 32 h 67"/>
                <a:gd name="T70" fmla="*/ 6 w 42"/>
                <a:gd name="T71" fmla="*/ 36 h 67"/>
                <a:gd name="T72" fmla="*/ 8 w 42"/>
                <a:gd name="T73" fmla="*/ 37 h 67"/>
                <a:gd name="T74" fmla="*/ 10 w 42"/>
                <a:gd name="T75" fmla="*/ 39 h 67"/>
                <a:gd name="T76" fmla="*/ 12 w 42"/>
                <a:gd name="T77" fmla="*/ 40 h 67"/>
                <a:gd name="T78" fmla="*/ 14 w 42"/>
                <a:gd name="T79" fmla="*/ 41 h 67"/>
                <a:gd name="T80" fmla="*/ 15 w 42"/>
                <a:gd name="T81" fmla="*/ 40 h 67"/>
                <a:gd name="T82" fmla="*/ 18 w 42"/>
                <a:gd name="T83" fmla="*/ 39 h 67"/>
                <a:gd name="T84" fmla="*/ 19 w 42"/>
                <a:gd name="T85" fmla="*/ 37 h 67"/>
                <a:gd name="T86" fmla="*/ 20 w 42"/>
                <a:gd name="T87" fmla="*/ 36 h 67"/>
                <a:gd name="T88" fmla="*/ 22 w 42"/>
                <a:gd name="T89" fmla="*/ 32 h 67"/>
                <a:gd name="T90" fmla="*/ 23 w 42"/>
                <a:gd name="T91" fmla="*/ 28 h 67"/>
                <a:gd name="T92" fmla="*/ 23 w 42"/>
                <a:gd name="T93" fmla="*/ 23 h 67"/>
                <a:gd name="T94" fmla="*/ 23 w 42"/>
                <a:gd name="T95" fmla="*/ 19 h 67"/>
                <a:gd name="T96" fmla="*/ 22 w 42"/>
                <a:gd name="T97" fmla="*/ 15 h 67"/>
                <a:gd name="T98" fmla="*/ 20 w 42"/>
                <a:gd name="T99" fmla="*/ 11 h 67"/>
                <a:gd name="T100" fmla="*/ 19 w 42"/>
                <a:gd name="T101" fmla="*/ 9 h 67"/>
                <a:gd name="T102" fmla="*/ 19 w 42"/>
                <a:gd name="T103" fmla="*/ 7 h 67"/>
                <a:gd name="T104" fmla="*/ 16 w 42"/>
                <a:gd name="T105" fmla="*/ 7 h 67"/>
                <a:gd name="T106" fmla="*/ 14 w 42"/>
                <a:gd name="T107" fmla="*/ 5 h 67"/>
                <a:gd name="T108" fmla="*/ 12 w 42"/>
                <a:gd name="T109" fmla="*/ 7 h 67"/>
                <a:gd name="T110" fmla="*/ 10 w 42"/>
                <a:gd name="T111" fmla="*/ 7 h 67"/>
                <a:gd name="T112" fmla="*/ 8 w 42"/>
                <a:gd name="T113" fmla="*/ 8 h 67"/>
                <a:gd name="T114" fmla="*/ 6 w 42"/>
                <a:gd name="T115" fmla="*/ 11 h 67"/>
                <a:gd name="T116" fmla="*/ 6 w 42"/>
                <a:gd name="T117" fmla="*/ 15 h 67"/>
                <a:gd name="T118" fmla="*/ 6 w 42"/>
                <a:gd name="T119" fmla="*/ 19 h 67"/>
                <a:gd name="T120" fmla="*/ 6 w 42"/>
                <a:gd name="T121" fmla="*/ 23 h 6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42" h="67">
                  <a:moveTo>
                    <a:pt x="0" y="33"/>
                  </a:moveTo>
                  <a:lnTo>
                    <a:pt x="0" y="27"/>
                  </a:lnTo>
                  <a:lnTo>
                    <a:pt x="1" y="19"/>
                  </a:lnTo>
                  <a:lnTo>
                    <a:pt x="1" y="15"/>
                  </a:lnTo>
                  <a:lnTo>
                    <a:pt x="4" y="10"/>
                  </a:lnTo>
                  <a:lnTo>
                    <a:pt x="6" y="6"/>
                  </a:lnTo>
                  <a:lnTo>
                    <a:pt x="9" y="4"/>
                  </a:lnTo>
                  <a:lnTo>
                    <a:pt x="13" y="1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7" y="1"/>
                  </a:lnTo>
                  <a:lnTo>
                    <a:pt x="31" y="3"/>
                  </a:lnTo>
                  <a:lnTo>
                    <a:pt x="34" y="4"/>
                  </a:lnTo>
                  <a:lnTo>
                    <a:pt x="37" y="9"/>
                  </a:lnTo>
                  <a:lnTo>
                    <a:pt x="39" y="13"/>
                  </a:lnTo>
                  <a:lnTo>
                    <a:pt x="40" y="18"/>
                  </a:lnTo>
                  <a:lnTo>
                    <a:pt x="42" y="25"/>
                  </a:lnTo>
                  <a:lnTo>
                    <a:pt x="42" y="33"/>
                  </a:lnTo>
                  <a:lnTo>
                    <a:pt x="42" y="40"/>
                  </a:lnTo>
                  <a:lnTo>
                    <a:pt x="42" y="46"/>
                  </a:lnTo>
                  <a:lnTo>
                    <a:pt x="40" y="52"/>
                  </a:lnTo>
                  <a:lnTo>
                    <a:pt x="39" y="56"/>
                  </a:lnTo>
                  <a:lnTo>
                    <a:pt x="36" y="59"/>
                  </a:lnTo>
                  <a:lnTo>
                    <a:pt x="33" y="62"/>
                  </a:lnTo>
                  <a:lnTo>
                    <a:pt x="30" y="65"/>
                  </a:lnTo>
                  <a:lnTo>
                    <a:pt x="25" y="65"/>
                  </a:lnTo>
                  <a:lnTo>
                    <a:pt x="21" y="67"/>
                  </a:lnTo>
                  <a:lnTo>
                    <a:pt x="15" y="65"/>
                  </a:lnTo>
                  <a:lnTo>
                    <a:pt x="10" y="64"/>
                  </a:lnTo>
                  <a:lnTo>
                    <a:pt x="6" y="59"/>
                  </a:lnTo>
                  <a:lnTo>
                    <a:pt x="1" y="49"/>
                  </a:lnTo>
                  <a:lnTo>
                    <a:pt x="0" y="33"/>
                  </a:lnTo>
                  <a:close/>
                  <a:moveTo>
                    <a:pt x="9" y="33"/>
                  </a:moveTo>
                  <a:lnTo>
                    <a:pt x="9" y="40"/>
                  </a:lnTo>
                  <a:lnTo>
                    <a:pt x="9" y="46"/>
                  </a:lnTo>
                  <a:lnTo>
                    <a:pt x="10" y="51"/>
                  </a:lnTo>
                  <a:lnTo>
                    <a:pt x="12" y="53"/>
                  </a:lnTo>
                  <a:lnTo>
                    <a:pt x="15" y="56"/>
                  </a:lnTo>
                  <a:lnTo>
                    <a:pt x="18" y="58"/>
                  </a:lnTo>
                  <a:lnTo>
                    <a:pt x="21" y="59"/>
                  </a:lnTo>
                  <a:lnTo>
                    <a:pt x="24" y="58"/>
                  </a:lnTo>
                  <a:lnTo>
                    <a:pt x="27" y="56"/>
                  </a:lnTo>
                  <a:lnTo>
                    <a:pt x="30" y="53"/>
                  </a:lnTo>
                  <a:lnTo>
                    <a:pt x="31" y="51"/>
                  </a:lnTo>
                  <a:lnTo>
                    <a:pt x="33" y="46"/>
                  </a:lnTo>
                  <a:lnTo>
                    <a:pt x="34" y="40"/>
                  </a:lnTo>
                  <a:lnTo>
                    <a:pt x="34" y="33"/>
                  </a:lnTo>
                  <a:lnTo>
                    <a:pt x="34" y="27"/>
                  </a:lnTo>
                  <a:lnTo>
                    <a:pt x="33" y="21"/>
                  </a:lnTo>
                  <a:lnTo>
                    <a:pt x="31" y="16"/>
                  </a:lnTo>
                  <a:lnTo>
                    <a:pt x="30" y="13"/>
                  </a:lnTo>
                  <a:lnTo>
                    <a:pt x="28" y="10"/>
                  </a:lnTo>
                  <a:lnTo>
                    <a:pt x="25" y="9"/>
                  </a:lnTo>
                  <a:lnTo>
                    <a:pt x="21" y="7"/>
                  </a:lnTo>
                  <a:lnTo>
                    <a:pt x="18" y="9"/>
                  </a:lnTo>
                  <a:lnTo>
                    <a:pt x="15" y="10"/>
                  </a:lnTo>
                  <a:lnTo>
                    <a:pt x="12" y="12"/>
                  </a:lnTo>
                  <a:lnTo>
                    <a:pt x="10" y="16"/>
                  </a:lnTo>
                  <a:lnTo>
                    <a:pt x="9" y="21"/>
                  </a:lnTo>
                  <a:lnTo>
                    <a:pt x="9" y="27"/>
                  </a:lnTo>
                  <a:lnTo>
                    <a:pt x="9" y="3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278"/>
            <p:cNvSpPr>
              <a:spLocks noChangeArrowheads="1"/>
            </p:cNvSpPr>
            <p:nvPr/>
          </p:nvSpPr>
          <p:spPr bwMode="auto">
            <a:xfrm>
              <a:off x="609" y="2218"/>
              <a:ext cx="15" cy="5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79"/>
            <p:cNvSpPr>
              <a:spLocks/>
            </p:cNvSpPr>
            <p:nvPr/>
          </p:nvSpPr>
          <p:spPr bwMode="auto">
            <a:xfrm>
              <a:off x="627" y="2193"/>
              <a:ext cx="28" cy="43"/>
            </a:xfrm>
            <a:custGeom>
              <a:avLst/>
              <a:gdLst>
                <a:gd name="T0" fmla="*/ 22 w 35"/>
                <a:gd name="T1" fmla="*/ 31 h 52"/>
                <a:gd name="T2" fmla="*/ 22 w 35"/>
                <a:gd name="T3" fmla="*/ 36 h 52"/>
                <a:gd name="T4" fmla="*/ 0 w 35"/>
                <a:gd name="T5" fmla="*/ 36 h 52"/>
                <a:gd name="T6" fmla="*/ 2 w 35"/>
                <a:gd name="T7" fmla="*/ 34 h 52"/>
                <a:gd name="T8" fmla="*/ 2 w 35"/>
                <a:gd name="T9" fmla="*/ 33 h 52"/>
                <a:gd name="T10" fmla="*/ 2 w 35"/>
                <a:gd name="T11" fmla="*/ 30 h 52"/>
                <a:gd name="T12" fmla="*/ 4 w 35"/>
                <a:gd name="T13" fmla="*/ 27 h 52"/>
                <a:gd name="T14" fmla="*/ 6 w 35"/>
                <a:gd name="T15" fmla="*/ 26 h 52"/>
                <a:gd name="T16" fmla="*/ 9 w 35"/>
                <a:gd name="T17" fmla="*/ 22 h 52"/>
                <a:gd name="T18" fmla="*/ 11 w 35"/>
                <a:gd name="T19" fmla="*/ 19 h 52"/>
                <a:gd name="T20" fmla="*/ 14 w 35"/>
                <a:gd name="T21" fmla="*/ 17 h 52"/>
                <a:gd name="T22" fmla="*/ 15 w 35"/>
                <a:gd name="T23" fmla="*/ 14 h 52"/>
                <a:gd name="T24" fmla="*/ 18 w 35"/>
                <a:gd name="T25" fmla="*/ 12 h 52"/>
                <a:gd name="T26" fmla="*/ 18 w 35"/>
                <a:gd name="T27" fmla="*/ 10 h 52"/>
                <a:gd name="T28" fmla="*/ 18 w 35"/>
                <a:gd name="T29" fmla="*/ 7 h 52"/>
                <a:gd name="T30" fmla="*/ 17 w 35"/>
                <a:gd name="T31" fmla="*/ 5 h 52"/>
                <a:gd name="T32" fmla="*/ 14 w 35"/>
                <a:gd name="T33" fmla="*/ 4 h 52"/>
                <a:gd name="T34" fmla="*/ 11 w 35"/>
                <a:gd name="T35" fmla="*/ 4 h 52"/>
                <a:gd name="T36" fmla="*/ 9 w 35"/>
                <a:gd name="T37" fmla="*/ 4 h 52"/>
                <a:gd name="T38" fmla="*/ 7 w 35"/>
                <a:gd name="T39" fmla="*/ 5 h 52"/>
                <a:gd name="T40" fmla="*/ 6 w 35"/>
                <a:gd name="T41" fmla="*/ 7 h 52"/>
                <a:gd name="T42" fmla="*/ 6 w 35"/>
                <a:gd name="T43" fmla="*/ 10 h 52"/>
                <a:gd name="T44" fmla="*/ 2 w 35"/>
                <a:gd name="T45" fmla="*/ 9 h 52"/>
                <a:gd name="T46" fmla="*/ 2 w 35"/>
                <a:gd name="T47" fmla="*/ 7 h 52"/>
                <a:gd name="T48" fmla="*/ 3 w 35"/>
                <a:gd name="T49" fmla="*/ 4 h 52"/>
                <a:gd name="T50" fmla="*/ 4 w 35"/>
                <a:gd name="T51" fmla="*/ 2 h 52"/>
                <a:gd name="T52" fmla="*/ 7 w 35"/>
                <a:gd name="T53" fmla="*/ 1 h 52"/>
                <a:gd name="T54" fmla="*/ 9 w 35"/>
                <a:gd name="T55" fmla="*/ 0 h 52"/>
                <a:gd name="T56" fmla="*/ 11 w 35"/>
                <a:gd name="T57" fmla="*/ 0 h 52"/>
                <a:gd name="T58" fmla="*/ 14 w 35"/>
                <a:gd name="T59" fmla="*/ 0 h 52"/>
                <a:gd name="T60" fmla="*/ 18 w 35"/>
                <a:gd name="T61" fmla="*/ 1 h 52"/>
                <a:gd name="T62" fmla="*/ 19 w 35"/>
                <a:gd name="T63" fmla="*/ 2 h 52"/>
                <a:gd name="T64" fmla="*/ 21 w 35"/>
                <a:gd name="T65" fmla="*/ 5 h 52"/>
                <a:gd name="T66" fmla="*/ 22 w 35"/>
                <a:gd name="T67" fmla="*/ 7 h 52"/>
                <a:gd name="T68" fmla="*/ 22 w 35"/>
                <a:gd name="T69" fmla="*/ 9 h 52"/>
                <a:gd name="T70" fmla="*/ 22 w 35"/>
                <a:gd name="T71" fmla="*/ 12 h 52"/>
                <a:gd name="T72" fmla="*/ 21 w 35"/>
                <a:gd name="T73" fmla="*/ 14 h 52"/>
                <a:gd name="T74" fmla="*/ 21 w 35"/>
                <a:gd name="T75" fmla="*/ 17 h 52"/>
                <a:gd name="T76" fmla="*/ 19 w 35"/>
                <a:gd name="T77" fmla="*/ 18 h 52"/>
                <a:gd name="T78" fmla="*/ 18 w 35"/>
                <a:gd name="T79" fmla="*/ 21 h 52"/>
                <a:gd name="T80" fmla="*/ 15 w 35"/>
                <a:gd name="T81" fmla="*/ 22 h 52"/>
                <a:gd name="T82" fmla="*/ 13 w 35"/>
                <a:gd name="T83" fmla="*/ 25 h 52"/>
                <a:gd name="T84" fmla="*/ 11 w 35"/>
                <a:gd name="T85" fmla="*/ 26 h 52"/>
                <a:gd name="T86" fmla="*/ 9 w 35"/>
                <a:gd name="T87" fmla="*/ 27 h 52"/>
                <a:gd name="T88" fmla="*/ 8 w 35"/>
                <a:gd name="T89" fmla="*/ 29 h 52"/>
                <a:gd name="T90" fmla="*/ 7 w 35"/>
                <a:gd name="T91" fmla="*/ 30 h 52"/>
                <a:gd name="T92" fmla="*/ 6 w 35"/>
                <a:gd name="T93" fmla="*/ 31 h 52"/>
                <a:gd name="T94" fmla="*/ 22 w 35"/>
                <a:gd name="T95" fmla="*/ 31 h 5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5" h="52">
                  <a:moveTo>
                    <a:pt x="35" y="45"/>
                  </a:moveTo>
                  <a:lnTo>
                    <a:pt x="35" y="52"/>
                  </a:lnTo>
                  <a:lnTo>
                    <a:pt x="0" y="52"/>
                  </a:lnTo>
                  <a:lnTo>
                    <a:pt x="2" y="49"/>
                  </a:lnTo>
                  <a:lnTo>
                    <a:pt x="2" y="48"/>
                  </a:lnTo>
                  <a:lnTo>
                    <a:pt x="3" y="43"/>
                  </a:lnTo>
                  <a:lnTo>
                    <a:pt x="6" y="40"/>
                  </a:lnTo>
                  <a:lnTo>
                    <a:pt x="9" y="37"/>
                  </a:lnTo>
                  <a:lnTo>
                    <a:pt x="14" y="33"/>
                  </a:lnTo>
                  <a:lnTo>
                    <a:pt x="18" y="28"/>
                  </a:lnTo>
                  <a:lnTo>
                    <a:pt x="23" y="24"/>
                  </a:lnTo>
                  <a:lnTo>
                    <a:pt x="24" y="21"/>
                  </a:lnTo>
                  <a:lnTo>
                    <a:pt x="27" y="18"/>
                  </a:lnTo>
                  <a:lnTo>
                    <a:pt x="27" y="15"/>
                  </a:lnTo>
                  <a:lnTo>
                    <a:pt x="27" y="10"/>
                  </a:lnTo>
                  <a:lnTo>
                    <a:pt x="26" y="7"/>
                  </a:lnTo>
                  <a:lnTo>
                    <a:pt x="23" y="6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1" y="7"/>
                  </a:lnTo>
                  <a:lnTo>
                    <a:pt x="9" y="10"/>
                  </a:lnTo>
                  <a:lnTo>
                    <a:pt x="9" y="15"/>
                  </a:lnTo>
                  <a:lnTo>
                    <a:pt x="2" y="13"/>
                  </a:lnTo>
                  <a:lnTo>
                    <a:pt x="3" y="10"/>
                  </a:lnTo>
                  <a:lnTo>
                    <a:pt x="5" y="6"/>
                  </a:lnTo>
                  <a:lnTo>
                    <a:pt x="6" y="3"/>
                  </a:lnTo>
                  <a:lnTo>
                    <a:pt x="11" y="1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3" y="0"/>
                  </a:lnTo>
                  <a:lnTo>
                    <a:pt x="27" y="1"/>
                  </a:lnTo>
                  <a:lnTo>
                    <a:pt x="30" y="4"/>
                  </a:lnTo>
                  <a:lnTo>
                    <a:pt x="33" y="7"/>
                  </a:lnTo>
                  <a:lnTo>
                    <a:pt x="35" y="10"/>
                  </a:lnTo>
                  <a:lnTo>
                    <a:pt x="35" y="13"/>
                  </a:lnTo>
                  <a:lnTo>
                    <a:pt x="35" y="18"/>
                  </a:lnTo>
                  <a:lnTo>
                    <a:pt x="33" y="21"/>
                  </a:lnTo>
                  <a:lnTo>
                    <a:pt x="32" y="24"/>
                  </a:lnTo>
                  <a:lnTo>
                    <a:pt x="30" y="27"/>
                  </a:lnTo>
                  <a:lnTo>
                    <a:pt x="27" y="30"/>
                  </a:lnTo>
                  <a:lnTo>
                    <a:pt x="24" y="33"/>
                  </a:lnTo>
                  <a:lnTo>
                    <a:pt x="20" y="36"/>
                  </a:lnTo>
                  <a:lnTo>
                    <a:pt x="17" y="39"/>
                  </a:lnTo>
                  <a:lnTo>
                    <a:pt x="14" y="40"/>
                  </a:lnTo>
                  <a:lnTo>
                    <a:pt x="12" y="42"/>
                  </a:lnTo>
                  <a:lnTo>
                    <a:pt x="11" y="43"/>
                  </a:lnTo>
                  <a:lnTo>
                    <a:pt x="9" y="45"/>
                  </a:lnTo>
                  <a:lnTo>
                    <a:pt x="35" y="4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280"/>
            <p:cNvSpPr>
              <a:spLocks noChangeShapeType="1"/>
            </p:cNvSpPr>
            <p:nvPr/>
          </p:nvSpPr>
          <p:spPr bwMode="auto">
            <a:xfrm flipH="1">
              <a:off x="685" y="2096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281"/>
            <p:cNvSpPr>
              <a:spLocks noChangeShapeType="1"/>
            </p:cNvSpPr>
            <p:nvPr/>
          </p:nvSpPr>
          <p:spPr bwMode="auto">
            <a:xfrm flipH="1">
              <a:off x="685" y="1990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282"/>
            <p:cNvSpPr>
              <a:spLocks noChangeShapeType="1"/>
            </p:cNvSpPr>
            <p:nvPr/>
          </p:nvSpPr>
          <p:spPr bwMode="auto">
            <a:xfrm flipH="1">
              <a:off x="685" y="1915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283"/>
            <p:cNvSpPr>
              <a:spLocks noChangeShapeType="1"/>
            </p:cNvSpPr>
            <p:nvPr/>
          </p:nvSpPr>
          <p:spPr bwMode="auto">
            <a:xfrm flipH="1">
              <a:off x="685" y="1857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284"/>
            <p:cNvSpPr>
              <a:spLocks noChangeShapeType="1"/>
            </p:cNvSpPr>
            <p:nvPr/>
          </p:nvSpPr>
          <p:spPr bwMode="auto">
            <a:xfrm flipH="1">
              <a:off x="685" y="1809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285"/>
            <p:cNvSpPr>
              <a:spLocks noChangeShapeType="1"/>
            </p:cNvSpPr>
            <p:nvPr/>
          </p:nvSpPr>
          <p:spPr bwMode="auto">
            <a:xfrm flipH="1">
              <a:off x="685" y="1770"/>
              <a:ext cx="19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286"/>
            <p:cNvSpPr>
              <a:spLocks noChangeShapeType="1"/>
            </p:cNvSpPr>
            <p:nvPr/>
          </p:nvSpPr>
          <p:spPr bwMode="auto">
            <a:xfrm flipH="1">
              <a:off x="685" y="1735"/>
              <a:ext cx="19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287"/>
            <p:cNvSpPr>
              <a:spLocks noChangeShapeType="1"/>
            </p:cNvSpPr>
            <p:nvPr/>
          </p:nvSpPr>
          <p:spPr bwMode="auto">
            <a:xfrm flipH="1">
              <a:off x="685" y="1705"/>
              <a:ext cx="19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288"/>
            <p:cNvSpPr>
              <a:spLocks noChangeShapeType="1"/>
            </p:cNvSpPr>
            <p:nvPr/>
          </p:nvSpPr>
          <p:spPr bwMode="auto">
            <a:xfrm flipH="1">
              <a:off x="685" y="1677"/>
              <a:ext cx="40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289"/>
            <p:cNvSpPr>
              <a:spLocks/>
            </p:cNvSpPr>
            <p:nvPr/>
          </p:nvSpPr>
          <p:spPr bwMode="auto">
            <a:xfrm>
              <a:off x="506" y="1650"/>
              <a:ext cx="20" cy="55"/>
            </a:xfrm>
            <a:custGeom>
              <a:avLst/>
              <a:gdLst>
                <a:gd name="T0" fmla="*/ 17 w 24"/>
                <a:gd name="T1" fmla="*/ 46 h 66"/>
                <a:gd name="T2" fmla="*/ 11 w 24"/>
                <a:gd name="T3" fmla="*/ 46 h 66"/>
                <a:gd name="T4" fmla="*/ 11 w 24"/>
                <a:gd name="T5" fmla="*/ 11 h 66"/>
                <a:gd name="T6" fmla="*/ 8 w 24"/>
                <a:gd name="T7" fmla="*/ 13 h 66"/>
                <a:gd name="T8" fmla="*/ 5 w 24"/>
                <a:gd name="T9" fmla="*/ 15 h 66"/>
                <a:gd name="T10" fmla="*/ 3 w 24"/>
                <a:gd name="T11" fmla="*/ 16 h 66"/>
                <a:gd name="T12" fmla="*/ 0 w 24"/>
                <a:gd name="T13" fmla="*/ 17 h 66"/>
                <a:gd name="T14" fmla="*/ 0 w 24"/>
                <a:gd name="T15" fmla="*/ 12 h 66"/>
                <a:gd name="T16" fmla="*/ 4 w 24"/>
                <a:gd name="T17" fmla="*/ 10 h 66"/>
                <a:gd name="T18" fmla="*/ 8 w 24"/>
                <a:gd name="T19" fmla="*/ 7 h 66"/>
                <a:gd name="T20" fmla="*/ 11 w 24"/>
                <a:gd name="T21" fmla="*/ 3 h 66"/>
                <a:gd name="T22" fmla="*/ 13 w 24"/>
                <a:gd name="T23" fmla="*/ 0 h 66"/>
                <a:gd name="T24" fmla="*/ 17 w 24"/>
                <a:gd name="T25" fmla="*/ 0 h 66"/>
                <a:gd name="T26" fmla="*/ 17 w 24"/>
                <a:gd name="T27" fmla="*/ 46 h 6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4" h="66">
                  <a:moveTo>
                    <a:pt x="24" y="66"/>
                  </a:moveTo>
                  <a:lnTo>
                    <a:pt x="15" y="66"/>
                  </a:lnTo>
                  <a:lnTo>
                    <a:pt x="15" y="15"/>
                  </a:lnTo>
                  <a:lnTo>
                    <a:pt x="12" y="18"/>
                  </a:lnTo>
                  <a:lnTo>
                    <a:pt x="7" y="21"/>
                  </a:lnTo>
                  <a:lnTo>
                    <a:pt x="4" y="23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6" y="14"/>
                  </a:lnTo>
                  <a:lnTo>
                    <a:pt x="12" y="9"/>
                  </a:lnTo>
                  <a:lnTo>
                    <a:pt x="15" y="5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6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290"/>
            <p:cNvSpPr>
              <a:spLocks noEditPoints="1"/>
            </p:cNvSpPr>
            <p:nvPr/>
          </p:nvSpPr>
          <p:spPr bwMode="auto">
            <a:xfrm>
              <a:off x="542" y="1650"/>
              <a:ext cx="34" cy="55"/>
            </a:xfrm>
            <a:custGeom>
              <a:avLst/>
              <a:gdLst>
                <a:gd name="T0" fmla="*/ 0 w 42"/>
                <a:gd name="T1" fmla="*/ 22 h 67"/>
                <a:gd name="T2" fmla="*/ 0 w 42"/>
                <a:gd name="T3" fmla="*/ 18 h 67"/>
                <a:gd name="T4" fmla="*/ 1 w 42"/>
                <a:gd name="T5" fmla="*/ 13 h 67"/>
                <a:gd name="T6" fmla="*/ 1 w 42"/>
                <a:gd name="T7" fmla="*/ 10 h 67"/>
                <a:gd name="T8" fmla="*/ 2 w 42"/>
                <a:gd name="T9" fmla="*/ 7 h 67"/>
                <a:gd name="T10" fmla="*/ 4 w 42"/>
                <a:gd name="T11" fmla="*/ 4 h 67"/>
                <a:gd name="T12" fmla="*/ 6 w 42"/>
                <a:gd name="T13" fmla="*/ 3 h 67"/>
                <a:gd name="T14" fmla="*/ 9 w 42"/>
                <a:gd name="T15" fmla="*/ 2 h 67"/>
                <a:gd name="T16" fmla="*/ 11 w 42"/>
                <a:gd name="T17" fmla="*/ 0 h 67"/>
                <a:gd name="T18" fmla="*/ 14 w 42"/>
                <a:gd name="T19" fmla="*/ 0 h 67"/>
                <a:gd name="T20" fmla="*/ 18 w 42"/>
                <a:gd name="T21" fmla="*/ 2 h 67"/>
                <a:gd name="T22" fmla="*/ 20 w 42"/>
                <a:gd name="T23" fmla="*/ 2 h 67"/>
                <a:gd name="T24" fmla="*/ 23 w 42"/>
                <a:gd name="T25" fmla="*/ 3 h 67"/>
                <a:gd name="T26" fmla="*/ 24 w 42"/>
                <a:gd name="T27" fmla="*/ 6 h 67"/>
                <a:gd name="T28" fmla="*/ 26 w 42"/>
                <a:gd name="T29" fmla="*/ 9 h 67"/>
                <a:gd name="T30" fmla="*/ 26 w 42"/>
                <a:gd name="T31" fmla="*/ 12 h 67"/>
                <a:gd name="T32" fmla="*/ 28 w 42"/>
                <a:gd name="T33" fmla="*/ 17 h 67"/>
                <a:gd name="T34" fmla="*/ 28 w 42"/>
                <a:gd name="T35" fmla="*/ 22 h 67"/>
                <a:gd name="T36" fmla="*/ 28 w 42"/>
                <a:gd name="T37" fmla="*/ 27 h 67"/>
                <a:gd name="T38" fmla="*/ 28 w 42"/>
                <a:gd name="T39" fmla="*/ 31 h 67"/>
                <a:gd name="T40" fmla="*/ 26 w 42"/>
                <a:gd name="T41" fmla="*/ 35 h 67"/>
                <a:gd name="T42" fmla="*/ 26 w 42"/>
                <a:gd name="T43" fmla="*/ 39 h 67"/>
                <a:gd name="T44" fmla="*/ 23 w 42"/>
                <a:gd name="T45" fmla="*/ 40 h 67"/>
                <a:gd name="T46" fmla="*/ 22 w 42"/>
                <a:gd name="T47" fmla="*/ 43 h 67"/>
                <a:gd name="T48" fmla="*/ 19 w 42"/>
                <a:gd name="T49" fmla="*/ 44 h 67"/>
                <a:gd name="T50" fmla="*/ 16 w 42"/>
                <a:gd name="T51" fmla="*/ 44 h 67"/>
                <a:gd name="T52" fmla="*/ 14 w 42"/>
                <a:gd name="T53" fmla="*/ 45 h 67"/>
                <a:gd name="T54" fmla="*/ 10 w 42"/>
                <a:gd name="T55" fmla="*/ 44 h 67"/>
                <a:gd name="T56" fmla="*/ 6 w 42"/>
                <a:gd name="T57" fmla="*/ 44 h 67"/>
                <a:gd name="T58" fmla="*/ 4 w 42"/>
                <a:gd name="T59" fmla="*/ 40 h 67"/>
                <a:gd name="T60" fmla="*/ 1 w 42"/>
                <a:gd name="T61" fmla="*/ 33 h 67"/>
                <a:gd name="T62" fmla="*/ 0 w 42"/>
                <a:gd name="T63" fmla="*/ 22 h 67"/>
                <a:gd name="T64" fmla="*/ 6 w 42"/>
                <a:gd name="T65" fmla="*/ 22 h 67"/>
                <a:gd name="T66" fmla="*/ 6 w 42"/>
                <a:gd name="T67" fmla="*/ 27 h 67"/>
                <a:gd name="T68" fmla="*/ 6 w 42"/>
                <a:gd name="T69" fmla="*/ 31 h 67"/>
                <a:gd name="T70" fmla="*/ 6 w 42"/>
                <a:gd name="T71" fmla="*/ 34 h 67"/>
                <a:gd name="T72" fmla="*/ 8 w 42"/>
                <a:gd name="T73" fmla="*/ 36 h 67"/>
                <a:gd name="T74" fmla="*/ 10 w 42"/>
                <a:gd name="T75" fmla="*/ 39 h 67"/>
                <a:gd name="T76" fmla="*/ 12 w 42"/>
                <a:gd name="T77" fmla="*/ 39 h 67"/>
                <a:gd name="T78" fmla="*/ 14 w 42"/>
                <a:gd name="T79" fmla="*/ 40 h 67"/>
                <a:gd name="T80" fmla="*/ 15 w 42"/>
                <a:gd name="T81" fmla="*/ 39 h 67"/>
                <a:gd name="T82" fmla="*/ 18 w 42"/>
                <a:gd name="T83" fmla="*/ 39 h 67"/>
                <a:gd name="T84" fmla="*/ 19 w 42"/>
                <a:gd name="T85" fmla="*/ 36 h 67"/>
                <a:gd name="T86" fmla="*/ 20 w 42"/>
                <a:gd name="T87" fmla="*/ 34 h 67"/>
                <a:gd name="T88" fmla="*/ 22 w 42"/>
                <a:gd name="T89" fmla="*/ 31 h 67"/>
                <a:gd name="T90" fmla="*/ 23 w 42"/>
                <a:gd name="T91" fmla="*/ 27 h 67"/>
                <a:gd name="T92" fmla="*/ 23 w 42"/>
                <a:gd name="T93" fmla="*/ 22 h 67"/>
                <a:gd name="T94" fmla="*/ 23 w 42"/>
                <a:gd name="T95" fmla="*/ 18 h 67"/>
                <a:gd name="T96" fmla="*/ 22 w 42"/>
                <a:gd name="T97" fmla="*/ 14 h 67"/>
                <a:gd name="T98" fmla="*/ 20 w 42"/>
                <a:gd name="T99" fmla="*/ 11 h 67"/>
                <a:gd name="T100" fmla="*/ 19 w 42"/>
                <a:gd name="T101" fmla="*/ 9 h 67"/>
                <a:gd name="T102" fmla="*/ 19 w 42"/>
                <a:gd name="T103" fmla="*/ 7 h 67"/>
                <a:gd name="T104" fmla="*/ 16 w 42"/>
                <a:gd name="T105" fmla="*/ 6 h 67"/>
                <a:gd name="T106" fmla="*/ 14 w 42"/>
                <a:gd name="T107" fmla="*/ 6 h 67"/>
                <a:gd name="T108" fmla="*/ 12 w 42"/>
                <a:gd name="T109" fmla="*/ 6 h 67"/>
                <a:gd name="T110" fmla="*/ 10 w 42"/>
                <a:gd name="T111" fmla="*/ 7 h 67"/>
                <a:gd name="T112" fmla="*/ 8 w 42"/>
                <a:gd name="T113" fmla="*/ 8 h 67"/>
                <a:gd name="T114" fmla="*/ 6 w 42"/>
                <a:gd name="T115" fmla="*/ 11 h 67"/>
                <a:gd name="T116" fmla="*/ 6 w 42"/>
                <a:gd name="T117" fmla="*/ 14 h 67"/>
                <a:gd name="T118" fmla="*/ 6 w 42"/>
                <a:gd name="T119" fmla="*/ 18 h 67"/>
                <a:gd name="T120" fmla="*/ 6 w 42"/>
                <a:gd name="T121" fmla="*/ 22 h 6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42" h="67">
                  <a:moveTo>
                    <a:pt x="0" y="33"/>
                  </a:moveTo>
                  <a:lnTo>
                    <a:pt x="0" y="27"/>
                  </a:lnTo>
                  <a:lnTo>
                    <a:pt x="1" y="20"/>
                  </a:lnTo>
                  <a:lnTo>
                    <a:pt x="1" y="15"/>
                  </a:lnTo>
                  <a:lnTo>
                    <a:pt x="4" y="11"/>
                  </a:lnTo>
                  <a:lnTo>
                    <a:pt x="6" y="6"/>
                  </a:lnTo>
                  <a:lnTo>
                    <a:pt x="9" y="5"/>
                  </a:lnTo>
                  <a:lnTo>
                    <a:pt x="13" y="2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7" y="2"/>
                  </a:lnTo>
                  <a:lnTo>
                    <a:pt x="31" y="3"/>
                  </a:lnTo>
                  <a:lnTo>
                    <a:pt x="34" y="5"/>
                  </a:lnTo>
                  <a:lnTo>
                    <a:pt x="37" y="9"/>
                  </a:lnTo>
                  <a:lnTo>
                    <a:pt x="39" y="14"/>
                  </a:lnTo>
                  <a:lnTo>
                    <a:pt x="40" y="18"/>
                  </a:lnTo>
                  <a:lnTo>
                    <a:pt x="42" y="25"/>
                  </a:lnTo>
                  <a:lnTo>
                    <a:pt x="42" y="33"/>
                  </a:lnTo>
                  <a:lnTo>
                    <a:pt x="42" y="40"/>
                  </a:lnTo>
                  <a:lnTo>
                    <a:pt x="42" y="46"/>
                  </a:lnTo>
                  <a:lnTo>
                    <a:pt x="40" y="52"/>
                  </a:lnTo>
                  <a:lnTo>
                    <a:pt x="39" y="57"/>
                  </a:lnTo>
                  <a:lnTo>
                    <a:pt x="36" y="60"/>
                  </a:lnTo>
                  <a:lnTo>
                    <a:pt x="33" y="63"/>
                  </a:lnTo>
                  <a:lnTo>
                    <a:pt x="30" y="66"/>
                  </a:lnTo>
                  <a:lnTo>
                    <a:pt x="25" y="66"/>
                  </a:lnTo>
                  <a:lnTo>
                    <a:pt x="21" y="67"/>
                  </a:lnTo>
                  <a:lnTo>
                    <a:pt x="15" y="66"/>
                  </a:lnTo>
                  <a:lnTo>
                    <a:pt x="10" y="64"/>
                  </a:lnTo>
                  <a:lnTo>
                    <a:pt x="6" y="60"/>
                  </a:lnTo>
                  <a:lnTo>
                    <a:pt x="1" y="49"/>
                  </a:lnTo>
                  <a:lnTo>
                    <a:pt x="0" y="33"/>
                  </a:lnTo>
                  <a:close/>
                  <a:moveTo>
                    <a:pt x="9" y="33"/>
                  </a:moveTo>
                  <a:lnTo>
                    <a:pt x="9" y="40"/>
                  </a:lnTo>
                  <a:lnTo>
                    <a:pt x="9" y="46"/>
                  </a:lnTo>
                  <a:lnTo>
                    <a:pt x="10" y="51"/>
                  </a:lnTo>
                  <a:lnTo>
                    <a:pt x="12" y="54"/>
                  </a:lnTo>
                  <a:lnTo>
                    <a:pt x="15" y="57"/>
                  </a:lnTo>
                  <a:lnTo>
                    <a:pt x="18" y="58"/>
                  </a:lnTo>
                  <a:lnTo>
                    <a:pt x="21" y="60"/>
                  </a:lnTo>
                  <a:lnTo>
                    <a:pt x="24" y="58"/>
                  </a:lnTo>
                  <a:lnTo>
                    <a:pt x="27" y="57"/>
                  </a:lnTo>
                  <a:lnTo>
                    <a:pt x="30" y="54"/>
                  </a:lnTo>
                  <a:lnTo>
                    <a:pt x="31" y="51"/>
                  </a:lnTo>
                  <a:lnTo>
                    <a:pt x="33" y="46"/>
                  </a:lnTo>
                  <a:lnTo>
                    <a:pt x="34" y="40"/>
                  </a:lnTo>
                  <a:lnTo>
                    <a:pt x="34" y="33"/>
                  </a:lnTo>
                  <a:lnTo>
                    <a:pt x="34" y="27"/>
                  </a:lnTo>
                  <a:lnTo>
                    <a:pt x="33" y="21"/>
                  </a:lnTo>
                  <a:lnTo>
                    <a:pt x="31" y="17"/>
                  </a:lnTo>
                  <a:lnTo>
                    <a:pt x="30" y="14"/>
                  </a:lnTo>
                  <a:lnTo>
                    <a:pt x="28" y="11"/>
                  </a:lnTo>
                  <a:lnTo>
                    <a:pt x="25" y="9"/>
                  </a:lnTo>
                  <a:lnTo>
                    <a:pt x="21" y="8"/>
                  </a:lnTo>
                  <a:lnTo>
                    <a:pt x="18" y="9"/>
                  </a:lnTo>
                  <a:lnTo>
                    <a:pt x="15" y="11"/>
                  </a:lnTo>
                  <a:lnTo>
                    <a:pt x="12" y="12"/>
                  </a:lnTo>
                  <a:lnTo>
                    <a:pt x="10" y="17"/>
                  </a:lnTo>
                  <a:lnTo>
                    <a:pt x="9" y="21"/>
                  </a:lnTo>
                  <a:lnTo>
                    <a:pt x="9" y="27"/>
                  </a:lnTo>
                  <a:lnTo>
                    <a:pt x="9" y="3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291"/>
            <p:cNvSpPr>
              <a:spLocks noChangeArrowheads="1"/>
            </p:cNvSpPr>
            <p:nvPr/>
          </p:nvSpPr>
          <p:spPr bwMode="auto">
            <a:xfrm>
              <a:off x="609" y="1617"/>
              <a:ext cx="15" cy="5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292"/>
            <p:cNvSpPr>
              <a:spLocks/>
            </p:cNvSpPr>
            <p:nvPr/>
          </p:nvSpPr>
          <p:spPr bwMode="auto">
            <a:xfrm>
              <a:off x="632" y="1592"/>
              <a:ext cx="16" cy="44"/>
            </a:xfrm>
            <a:custGeom>
              <a:avLst/>
              <a:gdLst>
                <a:gd name="T0" fmla="*/ 13 w 20"/>
                <a:gd name="T1" fmla="*/ 37 h 53"/>
                <a:gd name="T2" fmla="*/ 8 w 20"/>
                <a:gd name="T3" fmla="*/ 37 h 53"/>
                <a:gd name="T4" fmla="*/ 8 w 20"/>
                <a:gd name="T5" fmla="*/ 8 h 53"/>
                <a:gd name="T6" fmla="*/ 7 w 20"/>
                <a:gd name="T7" fmla="*/ 10 h 53"/>
                <a:gd name="T8" fmla="*/ 4 w 20"/>
                <a:gd name="T9" fmla="*/ 12 h 53"/>
                <a:gd name="T10" fmla="*/ 2 w 20"/>
                <a:gd name="T11" fmla="*/ 12 h 53"/>
                <a:gd name="T12" fmla="*/ 0 w 20"/>
                <a:gd name="T13" fmla="*/ 14 h 53"/>
                <a:gd name="T14" fmla="*/ 0 w 20"/>
                <a:gd name="T15" fmla="*/ 10 h 53"/>
                <a:gd name="T16" fmla="*/ 3 w 20"/>
                <a:gd name="T17" fmla="*/ 7 h 53"/>
                <a:gd name="T18" fmla="*/ 6 w 20"/>
                <a:gd name="T19" fmla="*/ 4 h 53"/>
                <a:gd name="T20" fmla="*/ 8 w 20"/>
                <a:gd name="T21" fmla="*/ 2 h 53"/>
                <a:gd name="T22" fmla="*/ 10 w 20"/>
                <a:gd name="T23" fmla="*/ 0 h 53"/>
                <a:gd name="T24" fmla="*/ 13 w 20"/>
                <a:gd name="T25" fmla="*/ 0 h 53"/>
                <a:gd name="T26" fmla="*/ 13 w 20"/>
                <a:gd name="T27" fmla="*/ 37 h 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0" h="53">
                  <a:moveTo>
                    <a:pt x="20" y="53"/>
                  </a:moveTo>
                  <a:lnTo>
                    <a:pt x="12" y="53"/>
                  </a:lnTo>
                  <a:lnTo>
                    <a:pt x="12" y="12"/>
                  </a:lnTo>
                  <a:lnTo>
                    <a:pt x="11" y="14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20"/>
                  </a:lnTo>
                  <a:lnTo>
                    <a:pt x="0" y="14"/>
                  </a:lnTo>
                  <a:lnTo>
                    <a:pt x="5" y="11"/>
                  </a:lnTo>
                  <a:lnTo>
                    <a:pt x="9" y="6"/>
                  </a:lnTo>
                  <a:lnTo>
                    <a:pt x="12" y="3"/>
                  </a:lnTo>
                  <a:lnTo>
                    <a:pt x="15" y="0"/>
                  </a:lnTo>
                  <a:lnTo>
                    <a:pt x="20" y="0"/>
                  </a:lnTo>
                  <a:lnTo>
                    <a:pt x="20" y="5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293"/>
            <p:cNvSpPr>
              <a:spLocks noChangeShapeType="1"/>
            </p:cNvSpPr>
            <p:nvPr/>
          </p:nvSpPr>
          <p:spPr bwMode="auto">
            <a:xfrm flipH="1">
              <a:off x="685" y="1496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294"/>
            <p:cNvSpPr>
              <a:spLocks noChangeShapeType="1"/>
            </p:cNvSpPr>
            <p:nvPr/>
          </p:nvSpPr>
          <p:spPr bwMode="auto">
            <a:xfrm flipH="1">
              <a:off x="685" y="1390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295"/>
            <p:cNvSpPr>
              <a:spLocks noChangeShapeType="1"/>
            </p:cNvSpPr>
            <p:nvPr/>
          </p:nvSpPr>
          <p:spPr bwMode="auto">
            <a:xfrm flipH="1">
              <a:off x="685" y="1316"/>
              <a:ext cx="19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296"/>
            <p:cNvSpPr>
              <a:spLocks noChangeShapeType="1"/>
            </p:cNvSpPr>
            <p:nvPr/>
          </p:nvSpPr>
          <p:spPr bwMode="auto">
            <a:xfrm flipH="1">
              <a:off x="685" y="1258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297"/>
            <p:cNvSpPr>
              <a:spLocks noChangeShapeType="1"/>
            </p:cNvSpPr>
            <p:nvPr/>
          </p:nvSpPr>
          <p:spPr bwMode="auto">
            <a:xfrm flipH="1">
              <a:off x="685" y="1209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298"/>
            <p:cNvSpPr>
              <a:spLocks noChangeShapeType="1"/>
            </p:cNvSpPr>
            <p:nvPr/>
          </p:nvSpPr>
          <p:spPr bwMode="auto">
            <a:xfrm flipH="1">
              <a:off x="685" y="1169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299"/>
            <p:cNvSpPr>
              <a:spLocks noChangeShapeType="1"/>
            </p:cNvSpPr>
            <p:nvPr/>
          </p:nvSpPr>
          <p:spPr bwMode="auto">
            <a:xfrm flipH="1">
              <a:off x="685" y="1134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300"/>
            <p:cNvSpPr>
              <a:spLocks noChangeShapeType="1"/>
            </p:cNvSpPr>
            <p:nvPr/>
          </p:nvSpPr>
          <p:spPr bwMode="auto">
            <a:xfrm flipH="1">
              <a:off x="685" y="808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301"/>
            <p:cNvSpPr>
              <a:spLocks noChangeShapeType="1"/>
            </p:cNvSpPr>
            <p:nvPr/>
          </p:nvSpPr>
          <p:spPr bwMode="auto">
            <a:xfrm flipH="1">
              <a:off x="685" y="780"/>
              <a:ext cx="40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302"/>
            <p:cNvSpPr>
              <a:spLocks/>
            </p:cNvSpPr>
            <p:nvPr/>
          </p:nvSpPr>
          <p:spPr bwMode="auto">
            <a:xfrm>
              <a:off x="573" y="1049"/>
              <a:ext cx="19" cy="55"/>
            </a:xfrm>
            <a:custGeom>
              <a:avLst/>
              <a:gdLst>
                <a:gd name="T0" fmla="*/ 15 w 24"/>
                <a:gd name="T1" fmla="*/ 46 h 66"/>
                <a:gd name="T2" fmla="*/ 10 w 24"/>
                <a:gd name="T3" fmla="*/ 46 h 66"/>
                <a:gd name="T4" fmla="*/ 10 w 24"/>
                <a:gd name="T5" fmla="*/ 11 h 66"/>
                <a:gd name="T6" fmla="*/ 8 w 24"/>
                <a:gd name="T7" fmla="*/ 13 h 66"/>
                <a:gd name="T8" fmla="*/ 5 w 24"/>
                <a:gd name="T9" fmla="*/ 15 h 66"/>
                <a:gd name="T10" fmla="*/ 2 w 24"/>
                <a:gd name="T11" fmla="*/ 16 h 66"/>
                <a:gd name="T12" fmla="*/ 0 w 24"/>
                <a:gd name="T13" fmla="*/ 17 h 66"/>
                <a:gd name="T14" fmla="*/ 0 w 24"/>
                <a:gd name="T15" fmla="*/ 12 h 66"/>
                <a:gd name="T16" fmla="*/ 4 w 24"/>
                <a:gd name="T17" fmla="*/ 10 h 66"/>
                <a:gd name="T18" fmla="*/ 6 w 24"/>
                <a:gd name="T19" fmla="*/ 7 h 66"/>
                <a:gd name="T20" fmla="*/ 10 w 24"/>
                <a:gd name="T21" fmla="*/ 3 h 66"/>
                <a:gd name="T22" fmla="*/ 11 w 24"/>
                <a:gd name="T23" fmla="*/ 0 h 66"/>
                <a:gd name="T24" fmla="*/ 15 w 24"/>
                <a:gd name="T25" fmla="*/ 0 h 66"/>
                <a:gd name="T26" fmla="*/ 15 w 24"/>
                <a:gd name="T27" fmla="*/ 46 h 6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4" h="66">
                  <a:moveTo>
                    <a:pt x="24" y="66"/>
                  </a:moveTo>
                  <a:lnTo>
                    <a:pt x="15" y="66"/>
                  </a:lnTo>
                  <a:lnTo>
                    <a:pt x="15" y="15"/>
                  </a:lnTo>
                  <a:lnTo>
                    <a:pt x="12" y="18"/>
                  </a:lnTo>
                  <a:lnTo>
                    <a:pt x="7" y="21"/>
                  </a:lnTo>
                  <a:lnTo>
                    <a:pt x="3" y="23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5" y="5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6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303"/>
            <p:cNvSpPr>
              <a:spLocks noChangeShapeType="1"/>
            </p:cNvSpPr>
            <p:nvPr/>
          </p:nvSpPr>
          <p:spPr bwMode="auto">
            <a:xfrm>
              <a:off x="685" y="3295"/>
              <a:ext cx="1789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304"/>
            <p:cNvSpPr>
              <a:spLocks noChangeShapeType="1"/>
            </p:cNvSpPr>
            <p:nvPr/>
          </p:nvSpPr>
          <p:spPr bwMode="auto">
            <a:xfrm>
              <a:off x="685" y="3254"/>
              <a:ext cx="1" cy="4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305"/>
            <p:cNvSpPr>
              <a:spLocks noChangeShapeType="1"/>
            </p:cNvSpPr>
            <p:nvPr/>
          </p:nvSpPr>
          <p:spPr bwMode="auto">
            <a:xfrm>
              <a:off x="788" y="3275"/>
              <a:ext cx="0" cy="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306"/>
            <p:cNvSpPr>
              <a:spLocks noChangeShapeType="1"/>
            </p:cNvSpPr>
            <p:nvPr/>
          </p:nvSpPr>
          <p:spPr bwMode="auto">
            <a:xfrm>
              <a:off x="889" y="3275"/>
              <a:ext cx="0" cy="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307"/>
            <p:cNvSpPr>
              <a:spLocks noChangeShapeType="1"/>
            </p:cNvSpPr>
            <p:nvPr/>
          </p:nvSpPr>
          <p:spPr bwMode="auto">
            <a:xfrm>
              <a:off x="991" y="3275"/>
              <a:ext cx="1" cy="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308"/>
            <p:cNvSpPr>
              <a:spLocks noChangeShapeType="1"/>
            </p:cNvSpPr>
            <p:nvPr/>
          </p:nvSpPr>
          <p:spPr bwMode="auto">
            <a:xfrm>
              <a:off x="1094" y="3275"/>
              <a:ext cx="1" cy="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309"/>
            <p:cNvSpPr>
              <a:spLocks noChangeShapeType="1"/>
            </p:cNvSpPr>
            <p:nvPr/>
          </p:nvSpPr>
          <p:spPr bwMode="auto">
            <a:xfrm>
              <a:off x="1195" y="3254"/>
              <a:ext cx="1" cy="4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310"/>
            <p:cNvSpPr>
              <a:spLocks noChangeShapeType="1"/>
            </p:cNvSpPr>
            <p:nvPr/>
          </p:nvSpPr>
          <p:spPr bwMode="auto">
            <a:xfrm>
              <a:off x="1298" y="3275"/>
              <a:ext cx="1" cy="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311"/>
            <p:cNvSpPr>
              <a:spLocks noChangeShapeType="1"/>
            </p:cNvSpPr>
            <p:nvPr/>
          </p:nvSpPr>
          <p:spPr bwMode="auto">
            <a:xfrm>
              <a:off x="1401" y="3275"/>
              <a:ext cx="1" cy="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312"/>
            <p:cNvSpPr>
              <a:spLocks noChangeShapeType="1"/>
            </p:cNvSpPr>
            <p:nvPr/>
          </p:nvSpPr>
          <p:spPr bwMode="auto">
            <a:xfrm>
              <a:off x="1503" y="3275"/>
              <a:ext cx="1" cy="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313"/>
            <p:cNvSpPr>
              <a:spLocks noChangeShapeType="1"/>
            </p:cNvSpPr>
            <p:nvPr/>
          </p:nvSpPr>
          <p:spPr bwMode="auto">
            <a:xfrm>
              <a:off x="1605" y="3275"/>
              <a:ext cx="0" cy="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314"/>
            <p:cNvSpPr>
              <a:spLocks noChangeShapeType="1"/>
            </p:cNvSpPr>
            <p:nvPr/>
          </p:nvSpPr>
          <p:spPr bwMode="auto">
            <a:xfrm>
              <a:off x="1707" y="3254"/>
              <a:ext cx="1" cy="4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Line 315"/>
            <p:cNvSpPr>
              <a:spLocks noChangeShapeType="1"/>
            </p:cNvSpPr>
            <p:nvPr/>
          </p:nvSpPr>
          <p:spPr bwMode="auto">
            <a:xfrm>
              <a:off x="1810" y="3275"/>
              <a:ext cx="1" cy="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316"/>
            <p:cNvSpPr>
              <a:spLocks noChangeShapeType="1"/>
            </p:cNvSpPr>
            <p:nvPr/>
          </p:nvSpPr>
          <p:spPr bwMode="auto">
            <a:xfrm>
              <a:off x="1913" y="3275"/>
              <a:ext cx="1" cy="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317"/>
            <p:cNvSpPr>
              <a:spLocks noChangeShapeType="1"/>
            </p:cNvSpPr>
            <p:nvPr/>
          </p:nvSpPr>
          <p:spPr bwMode="auto">
            <a:xfrm>
              <a:off x="2014" y="3275"/>
              <a:ext cx="1" cy="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Line 318"/>
            <p:cNvSpPr>
              <a:spLocks noChangeShapeType="1"/>
            </p:cNvSpPr>
            <p:nvPr/>
          </p:nvSpPr>
          <p:spPr bwMode="auto">
            <a:xfrm>
              <a:off x="2117" y="3275"/>
              <a:ext cx="0" cy="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319"/>
            <p:cNvSpPr>
              <a:spLocks noChangeShapeType="1"/>
            </p:cNvSpPr>
            <p:nvPr/>
          </p:nvSpPr>
          <p:spPr bwMode="auto">
            <a:xfrm>
              <a:off x="2219" y="3254"/>
              <a:ext cx="0" cy="4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320"/>
            <p:cNvSpPr>
              <a:spLocks noChangeShapeType="1"/>
            </p:cNvSpPr>
            <p:nvPr/>
          </p:nvSpPr>
          <p:spPr bwMode="auto">
            <a:xfrm>
              <a:off x="2219" y="3254"/>
              <a:ext cx="0" cy="4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321"/>
            <p:cNvSpPr>
              <a:spLocks noChangeShapeType="1"/>
            </p:cNvSpPr>
            <p:nvPr/>
          </p:nvSpPr>
          <p:spPr bwMode="auto">
            <a:xfrm>
              <a:off x="2321" y="3275"/>
              <a:ext cx="1" cy="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322"/>
            <p:cNvSpPr>
              <a:spLocks noChangeShapeType="1"/>
            </p:cNvSpPr>
            <p:nvPr/>
          </p:nvSpPr>
          <p:spPr bwMode="auto">
            <a:xfrm>
              <a:off x="2423" y="3275"/>
              <a:ext cx="1" cy="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323"/>
            <p:cNvSpPr>
              <a:spLocks noEditPoints="1"/>
            </p:cNvSpPr>
            <p:nvPr/>
          </p:nvSpPr>
          <p:spPr bwMode="auto">
            <a:xfrm>
              <a:off x="668" y="3324"/>
              <a:ext cx="33" cy="56"/>
            </a:xfrm>
            <a:custGeom>
              <a:avLst/>
              <a:gdLst>
                <a:gd name="T0" fmla="*/ 0 w 42"/>
                <a:gd name="T1" fmla="*/ 22 h 68"/>
                <a:gd name="T2" fmla="*/ 0 w 42"/>
                <a:gd name="T3" fmla="*/ 18 h 68"/>
                <a:gd name="T4" fmla="*/ 0 w 42"/>
                <a:gd name="T5" fmla="*/ 13 h 68"/>
                <a:gd name="T6" fmla="*/ 2 w 42"/>
                <a:gd name="T7" fmla="*/ 10 h 68"/>
                <a:gd name="T8" fmla="*/ 3 w 42"/>
                <a:gd name="T9" fmla="*/ 7 h 68"/>
                <a:gd name="T10" fmla="*/ 4 w 42"/>
                <a:gd name="T11" fmla="*/ 4 h 68"/>
                <a:gd name="T12" fmla="*/ 6 w 42"/>
                <a:gd name="T13" fmla="*/ 3 h 68"/>
                <a:gd name="T14" fmla="*/ 7 w 42"/>
                <a:gd name="T15" fmla="*/ 2 h 68"/>
                <a:gd name="T16" fmla="*/ 10 w 42"/>
                <a:gd name="T17" fmla="*/ 0 h 68"/>
                <a:gd name="T18" fmla="*/ 13 w 42"/>
                <a:gd name="T19" fmla="*/ 0 h 68"/>
                <a:gd name="T20" fmla="*/ 16 w 42"/>
                <a:gd name="T21" fmla="*/ 2 h 68"/>
                <a:gd name="T22" fmla="*/ 19 w 42"/>
                <a:gd name="T23" fmla="*/ 2 h 68"/>
                <a:gd name="T24" fmla="*/ 22 w 42"/>
                <a:gd name="T25" fmla="*/ 3 h 68"/>
                <a:gd name="T26" fmla="*/ 24 w 42"/>
                <a:gd name="T27" fmla="*/ 6 h 68"/>
                <a:gd name="T28" fmla="*/ 24 w 42"/>
                <a:gd name="T29" fmla="*/ 10 h 68"/>
                <a:gd name="T30" fmla="*/ 25 w 42"/>
                <a:gd name="T31" fmla="*/ 12 h 68"/>
                <a:gd name="T32" fmla="*/ 26 w 42"/>
                <a:gd name="T33" fmla="*/ 17 h 68"/>
                <a:gd name="T34" fmla="*/ 26 w 42"/>
                <a:gd name="T35" fmla="*/ 22 h 68"/>
                <a:gd name="T36" fmla="*/ 26 w 42"/>
                <a:gd name="T37" fmla="*/ 28 h 68"/>
                <a:gd name="T38" fmla="*/ 26 w 42"/>
                <a:gd name="T39" fmla="*/ 32 h 68"/>
                <a:gd name="T40" fmla="*/ 25 w 42"/>
                <a:gd name="T41" fmla="*/ 36 h 68"/>
                <a:gd name="T42" fmla="*/ 24 w 42"/>
                <a:gd name="T43" fmla="*/ 39 h 68"/>
                <a:gd name="T44" fmla="*/ 22 w 42"/>
                <a:gd name="T45" fmla="*/ 40 h 68"/>
                <a:gd name="T46" fmla="*/ 20 w 42"/>
                <a:gd name="T47" fmla="*/ 43 h 68"/>
                <a:gd name="T48" fmla="*/ 19 w 42"/>
                <a:gd name="T49" fmla="*/ 44 h 68"/>
                <a:gd name="T50" fmla="*/ 16 w 42"/>
                <a:gd name="T51" fmla="*/ 44 h 68"/>
                <a:gd name="T52" fmla="*/ 13 w 42"/>
                <a:gd name="T53" fmla="*/ 46 h 68"/>
                <a:gd name="T54" fmla="*/ 9 w 42"/>
                <a:gd name="T55" fmla="*/ 44 h 68"/>
                <a:gd name="T56" fmla="*/ 7 w 42"/>
                <a:gd name="T57" fmla="*/ 44 h 68"/>
                <a:gd name="T58" fmla="*/ 4 w 42"/>
                <a:gd name="T59" fmla="*/ 40 h 68"/>
                <a:gd name="T60" fmla="*/ 2 w 42"/>
                <a:gd name="T61" fmla="*/ 34 h 68"/>
                <a:gd name="T62" fmla="*/ 0 w 42"/>
                <a:gd name="T63" fmla="*/ 22 h 68"/>
                <a:gd name="T64" fmla="*/ 5 w 42"/>
                <a:gd name="T65" fmla="*/ 22 h 68"/>
                <a:gd name="T66" fmla="*/ 6 w 42"/>
                <a:gd name="T67" fmla="*/ 28 h 68"/>
                <a:gd name="T68" fmla="*/ 6 w 42"/>
                <a:gd name="T69" fmla="*/ 32 h 68"/>
                <a:gd name="T70" fmla="*/ 7 w 42"/>
                <a:gd name="T71" fmla="*/ 35 h 68"/>
                <a:gd name="T72" fmla="*/ 7 w 42"/>
                <a:gd name="T73" fmla="*/ 36 h 68"/>
                <a:gd name="T74" fmla="*/ 9 w 42"/>
                <a:gd name="T75" fmla="*/ 39 h 68"/>
                <a:gd name="T76" fmla="*/ 11 w 42"/>
                <a:gd name="T77" fmla="*/ 40 h 68"/>
                <a:gd name="T78" fmla="*/ 13 w 42"/>
                <a:gd name="T79" fmla="*/ 40 h 68"/>
                <a:gd name="T80" fmla="*/ 15 w 42"/>
                <a:gd name="T81" fmla="*/ 40 h 68"/>
                <a:gd name="T82" fmla="*/ 17 w 42"/>
                <a:gd name="T83" fmla="*/ 39 h 68"/>
                <a:gd name="T84" fmla="*/ 19 w 42"/>
                <a:gd name="T85" fmla="*/ 36 h 68"/>
                <a:gd name="T86" fmla="*/ 20 w 42"/>
                <a:gd name="T87" fmla="*/ 35 h 68"/>
                <a:gd name="T88" fmla="*/ 20 w 42"/>
                <a:gd name="T89" fmla="*/ 32 h 68"/>
                <a:gd name="T90" fmla="*/ 20 w 42"/>
                <a:gd name="T91" fmla="*/ 28 h 68"/>
                <a:gd name="T92" fmla="*/ 22 w 42"/>
                <a:gd name="T93" fmla="*/ 22 h 68"/>
                <a:gd name="T94" fmla="*/ 20 w 42"/>
                <a:gd name="T95" fmla="*/ 18 h 68"/>
                <a:gd name="T96" fmla="*/ 20 w 42"/>
                <a:gd name="T97" fmla="*/ 14 h 68"/>
                <a:gd name="T98" fmla="*/ 20 w 42"/>
                <a:gd name="T99" fmla="*/ 12 h 68"/>
                <a:gd name="T100" fmla="*/ 19 w 42"/>
                <a:gd name="T101" fmla="*/ 10 h 68"/>
                <a:gd name="T102" fmla="*/ 17 w 42"/>
                <a:gd name="T103" fmla="*/ 7 h 68"/>
                <a:gd name="T104" fmla="*/ 15 w 42"/>
                <a:gd name="T105" fmla="*/ 6 h 68"/>
                <a:gd name="T106" fmla="*/ 13 w 42"/>
                <a:gd name="T107" fmla="*/ 6 h 68"/>
                <a:gd name="T108" fmla="*/ 11 w 42"/>
                <a:gd name="T109" fmla="*/ 6 h 68"/>
                <a:gd name="T110" fmla="*/ 9 w 42"/>
                <a:gd name="T111" fmla="*/ 7 h 68"/>
                <a:gd name="T112" fmla="*/ 7 w 42"/>
                <a:gd name="T113" fmla="*/ 8 h 68"/>
                <a:gd name="T114" fmla="*/ 7 w 42"/>
                <a:gd name="T115" fmla="*/ 12 h 68"/>
                <a:gd name="T116" fmla="*/ 6 w 42"/>
                <a:gd name="T117" fmla="*/ 14 h 68"/>
                <a:gd name="T118" fmla="*/ 6 w 42"/>
                <a:gd name="T119" fmla="*/ 18 h 68"/>
                <a:gd name="T120" fmla="*/ 5 w 42"/>
                <a:gd name="T121" fmla="*/ 22 h 6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42" h="68">
                  <a:moveTo>
                    <a:pt x="0" y="33"/>
                  </a:moveTo>
                  <a:lnTo>
                    <a:pt x="0" y="27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5" y="11"/>
                  </a:lnTo>
                  <a:lnTo>
                    <a:pt x="6" y="6"/>
                  </a:lnTo>
                  <a:lnTo>
                    <a:pt x="9" y="5"/>
                  </a:lnTo>
                  <a:lnTo>
                    <a:pt x="12" y="2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6" y="2"/>
                  </a:lnTo>
                  <a:lnTo>
                    <a:pt x="30" y="3"/>
                  </a:lnTo>
                  <a:lnTo>
                    <a:pt x="35" y="5"/>
                  </a:lnTo>
                  <a:lnTo>
                    <a:pt x="38" y="9"/>
                  </a:lnTo>
                  <a:lnTo>
                    <a:pt x="39" y="14"/>
                  </a:lnTo>
                  <a:lnTo>
                    <a:pt x="41" y="18"/>
                  </a:lnTo>
                  <a:lnTo>
                    <a:pt x="42" y="26"/>
                  </a:lnTo>
                  <a:lnTo>
                    <a:pt x="42" y="33"/>
                  </a:lnTo>
                  <a:lnTo>
                    <a:pt x="42" y="41"/>
                  </a:lnTo>
                  <a:lnTo>
                    <a:pt x="42" y="47"/>
                  </a:lnTo>
                  <a:lnTo>
                    <a:pt x="41" y="53"/>
                  </a:lnTo>
                  <a:lnTo>
                    <a:pt x="38" y="57"/>
                  </a:lnTo>
                  <a:lnTo>
                    <a:pt x="36" y="60"/>
                  </a:lnTo>
                  <a:lnTo>
                    <a:pt x="33" y="63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1" y="68"/>
                  </a:lnTo>
                  <a:lnTo>
                    <a:pt x="15" y="66"/>
                  </a:lnTo>
                  <a:lnTo>
                    <a:pt x="11" y="65"/>
                  </a:lnTo>
                  <a:lnTo>
                    <a:pt x="6" y="60"/>
                  </a:lnTo>
                  <a:lnTo>
                    <a:pt x="2" y="50"/>
                  </a:lnTo>
                  <a:lnTo>
                    <a:pt x="0" y="33"/>
                  </a:lnTo>
                  <a:close/>
                  <a:moveTo>
                    <a:pt x="8" y="33"/>
                  </a:moveTo>
                  <a:lnTo>
                    <a:pt x="9" y="41"/>
                  </a:lnTo>
                  <a:lnTo>
                    <a:pt x="9" y="47"/>
                  </a:lnTo>
                  <a:lnTo>
                    <a:pt x="11" y="51"/>
                  </a:lnTo>
                  <a:lnTo>
                    <a:pt x="12" y="54"/>
                  </a:lnTo>
                  <a:lnTo>
                    <a:pt x="15" y="57"/>
                  </a:lnTo>
                  <a:lnTo>
                    <a:pt x="18" y="59"/>
                  </a:lnTo>
                  <a:lnTo>
                    <a:pt x="21" y="60"/>
                  </a:lnTo>
                  <a:lnTo>
                    <a:pt x="24" y="59"/>
                  </a:lnTo>
                  <a:lnTo>
                    <a:pt x="27" y="57"/>
                  </a:lnTo>
                  <a:lnTo>
                    <a:pt x="30" y="54"/>
                  </a:lnTo>
                  <a:lnTo>
                    <a:pt x="32" y="51"/>
                  </a:lnTo>
                  <a:lnTo>
                    <a:pt x="33" y="47"/>
                  </a:lnTo>
                  <a:lnTo>
                    <a:pt x="33" y="41"/>
                  </a:lnTo>
                  <a:lnTo>
                    <a:pt x="35" y="33"/>
                  </a:lnTo>
                  <a:lnTo>
                    <a:pt x="33" y="27"/>
                  </a:lnTo>
                  <a:lnTo>
                    <a:pt x="33" y="21"/>
                  </a:lnTo>
                  <a:lnTo>
                    <a:pt x="32" y="17"/>
                  </a:lnTo>
                  <a:lnTo>
                    <a:pt x="30" y="14"/>
                  </a:lnTo>
                  <a:lnTo>
                    <a:pt x="27" y="11"/>
                  </a:lnTo>
                  <a:lnTo>
                    <a:pt x="24" y="9"/>
                  </a:lnTo>
                  <a:lnTo>
                    <a:pt x="21" y="8"/>
                  </a:lnTo>
                  <a:lnTo>
                    <a:pt x="18" y="9"/>
                  </a:lnTo>
                  <a:lnTo>
                    <a:pt x="15" y="11"/>
                  </a:lnTo>
                  <a:lnTo>
                    <a:pt x="12" y="12"/>
                  </a:lnTo>
                  <a:lnTo>
                    <a:pt x="11" y="17"/>
                  </a:lnTo>
                  <a:lnTo>
                    <a:pt x="9" y="21"/>
                  </a:lnTo>
                  <a:lnTo>
                    <a:pt x="9" y="27"/>
                  </a:lnTo>
                  <a:lnTo>
                    <a:pt x="8" y="3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324"/>
            <p:cNvSpPr>
              <a:spLocks/>
            </p:cNvSpPr>
            <p:nvPr/>
          </p:nvSpPr>
          <p:spPr bwMode="auto">
            <a:xfrm>
              <a:off x="1163" y="3324"/>
              <a:ext cx="20" cy="55"/>
            </a:xfrm>
            <a:custGeom>
              <a:avLst/>
              <a:gdLst>
                <a:gd name="T0" fmla="*/ 17 w 24"/>
                <a:gd name="T1" fmla="*/ 46 h 66"/>
                <a:gd name="T2" fmla="*/ 11 w 24"/>
                <a:gd name="T3" fmla="*/ 46 h 66"/>
                <a:gd name="T4" fmla="*/ 11 w 24"/>
                <a:gd name="T5" fmla="*/ 11 h 66"/>
                <a:gd name="T6" fmla="*/ 8 w 24"/>
                <a:gd name="T7" fmla="*/ 13 h 66"/>
                <a:gd name="T8" fmla="*/ 5 w 24"/>
                <a:gd name="T9" fmla="*/ 15 h 66"/>
                <a:gd name="T10" fmla="*/ 3 w 24"/>
                <a:gd name="T11" fmla="*/ 16 h 66"/>
                <a:gd name="T12" fmla="*/ 0 w 24"/>
                <a:gd name="T13" fmla="*/ 17 h 66"/>
                <a:gd name="T14" fmla="*/ 0 w 24"/>
                <a:gd name="T15" fmla="*/ 12 h 66"/>
                <a:gd name="T16" fmla="*/ 4 w 24"/>
                <a:gd name="T17" fmla="*/ 10 h 66"/>
                <a:gd name="T18" fmla="*/ 7 w 24"/>
                <a:gd name="T19" fmla="*/ 7 h 66"/>
                <a:gd name="T20" fmla="*/ 11 w 24"/>
                <a:gd name="T21" fmla="*/ 3 h 66"/>
                <a:gd name="T22" fmla="*/ 13 w 24"/>
                <a:gd name="T23" fmla="*/ 0 h 66"/>
                <a:gd name="T24" fmla="*/ 17 w 24"/>
                <a:gd name="T25" fmla="*/ 0 h 66"/>
                <a:gd name="T26" fmla="*/ 17 w 24"/>
                <a:gd name="T27" fmla="*/ 46 h 6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4" h="66">
                  <a:moveTo>
                    <a:pt x="24" y="66"/>
                  </a:moveTo>
                  <a:lnTo>
                    <a:pt x="15" y="66"/>
                  </a:lnTo>
                  <a:lnTo>
                    <a:pt x="15" y="15"/>
                  </a:lnTo>
                  <a:lnTo>
                    <a:pt x="12" y="18"/>
                  </a:lnTo>
                  <a:lnTo>
                    <a:pt x="7" y="21"/>
                  </a:lnTo>
                  <a:lnTo>
                    <a:pt x="3" y="23"/>
                  </a:lnTo>
                  <a:lnTo>
                    <a:pt x="0" y="24"/>
                  </a:lnTo>
                  <a:lnTo>
                    <a:pt x="0" y="17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5" y="5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6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325"/>
            <p:cNvSpPr>
              <a:spLocks noEditPoints="1"/>
            </p:cNvSpPr>
            <p:nvPr/>
          </p:nvSpPr>
          <p:spPr bwMode="auto">
            <a:xfrm>
              <a:off x="1199" y="3324"/>
              <a:ext cx="34" cy="56"/>
            </a:xfrm>
            <a:custGeom>
              <a:avLst/>
              <a:gdLst>
                <a:gd name="T0" fmla="*/ 0 w 42"/>
                <a:gd name="T1" fmla="*/ 22 h 68"/>
                <a:gd name="T2" fmla="*/ 0 w 42"/>
                <a:gd name="T3" fmla="*/ 18 h 68"/>
                <a:gd name="T4" fmla="*/ 0 w 42"/>
                <a:gd name="T5" fmla="*/ 13 h 68"/>
                <a:gd name="T6" fmla="*/ 1 w 42"/>
                <a:gd name="T7" fmla="*/ 10 h 68"/>
                <a:gd name="T8" fmla="*/ 2 w 42"/>
                <a:gd name="T9" fmla="*/ 7 h 68"/>
                <a:gd name="T10" fmla="*/ 4 w 42"/>
                <a:gd name="T11" fmla="*/ 4 h 68"/>
                <a:gd name="T12" fmla="*/ 6 w 42"/>
                <a:gd name="T13" fmla="*/ 3 h 68"/>
                <a:gd name="T14" fmla="*/ 8 w 42"/>
                <a:gd name="T15" fmla="*/ 2 h 68"/>
                <a:gd name="T16" fmla="*/ 11 w 42"/>
                <a:gd name="T17" fmla="*/ 0 h 68"/>
                <a:gd name="T18" fmla="*/ 14 w 42"/>
                <a:gd name="T19" fmla="*/ 0 h 68"/>
                <a:gd name="T20" fmla="*/ 16 w 42"/>
                <a:gd name="T21" fmla="*/ 2 h 68"/>
                <a:gd name="T22" fmla="*/ 19 w 42"/>
                <a:gd name="T23" fmla="*/ 2 h 68"/>
                <a:gd name="T24" fmla="*/ 23 w 42"/>
                <a:gd name="T25" fmla="*/ 3 h 68"/>
                <a:gd name="T26" fmla="*/ 24 w 42"/>
                <a:gd name="T27" fmla="*/ 6 h 68"/>
                <a:gd name="T28" fmla="*/ 26 w 42"/>
                <a:gd name="T29" fmla="*/ 10 h 68"/>
                <a:gd name="T30" fmla="*/ 26 w 42"/>
                <a:gd name="T31" fmla="*/ 12 h 68"/>
                <a:gd name="T32" fmla="*/ 28 w 42"/>
                <a:gd name="T33" fmla="*/ 17 h 68"/>
                <a:gd name="T34" fmla="*/ 28 w 42"/>
                <a:gd name="T35" fmla="*/ 22 h 68"/>
                <a:gd name="T36" fmla="*/ 28 w 42"/>
                <a:gd name="T37" fmla="*/ 28 h 68"/>
                <a:gd name="T38" fmla="*/ 26 w 42"/>
                <a:gd name="T39" fmla="*/ 32 h 68"/>
                <a:gd name="T40" fmla="*/ 26 w 42"/>
                <a:gd name="T41" fmla="*/ 36 h 68"/>
                <a:gd name="T42" fmla="*/ 24 w 42"/>
                <a:gd name="T43" fmla="*/ 39 h 68"/>
                <a:gd name="T44" fmla="*/ 23 w 42"/>
                <a:gd name="T45" fmla="*/ 40 h 68"/>
                <a:gd name="T46" fmla="*/ 22 w 42"/>
                <a:gd name="T47" fmla="*/ 43 h 68"/>
                <a:gd name="T48" fmla="*/ 19 w 42"/>
                <a:gd name="T49" fmla="*/ 44 h 68"/>
                <a:gd name="T50" fmla="*/ 16 w 42"/>
                <a:gd name="T51" fmla="*/ 44 h 68"/>
                <a:gd name="T52" fmla="*/ 14 w 42"/>
                <a:gd name="T53" fmla="*/ 46 h 68"/>
                <a:gd name="T54" fmla="*/ 10 w 42"/>
                <a:gd name="T55" fmla="*/ 44 h 68"/>
                <a:gd name="T56" fmla="*/ 6 w 42"/>
                <a:gd name="T57" fmla="*/ 44 h 68"/>
                <a:gd name="T58" fmla="*/ 4 w 42"/>
                <a:gd name="T59" fmla="*/ 40 h 68"/>
                <a:gd name="T60" fmla="*/ 1 w 42"/>
                <a:gd name="T61" fmla="*/ 34 h 68"/>
                <a:gd name="T62" fmla="*/ 0 w 42"/>
                <a:gd name="T63" fmla="*/ 22 h 68"/>
                <a:gd name="T64" fmla="*/ 5 w 42"/>
                <a:gd name="T65" fmla="*/ 22 h 68"/>
                <a:gd name="T66" fmla="*/ 5 w 42"/>
                <a:gd name="T67" fmla="*/ 28 h 68"/>
                <a:gd name="T68" fmla="*/ 6 w 42"/>
                <a:gd name="T69" fmla="*/ 32 h 68"/>
                <a:gd name="T70" fmla="*/ 6 w 42"/>
                <a:gd name="T71" fmla="*/ 35 h 68"/>
                <a:gd name="T72" fmla="*/ 8 w 42"/>
                <a:gd name="T73" fmla="*/ 36 h 68"/>
                <a:gd name="T74" fmla="*/ 10 w 42"/>
                <a:gd name="T75" fmla="*/ 39 h 68"/>
                <a:gd name="T76" fmla="*/ 12 w 42"/>
                <a:gd name="T77" fmla="*/ 40 h 68"/>
                <a:gd name="T78" fmla="*/ 14 w 42"/>
                <a:gd name="T79" fmla="*/ 40 h 68"/>
                <a:gd name="T80" fmla="*/ 15 w 42"/>
                <a:gd name="T81" fmla="*/ 40 h 68"/>
                <a:gd name="T82" fmla="*/ 18 w 42"/>
                <a:gd name="T83" fmla="*/ 39 h 68"/>
                <a:gd name="T84" fmla="*/ 19 w 42"/>
                <a:gd name="T85" fmla="*/ 36 h 68"/>
                <a:gd name="T86" fmla="*/ 20 w 42"/>
                <a:gd name="T87" fmla="*/ 35 h 68"/>
                <a:gd name="T88" fmla="*/ 22 w 42"/>
                <a:gd name="T89" fmla="*/ 32 h 68"/>
                <a:gd name="T90" fmla="*/ 22 w 42"/>
                <a:gd name="T91" fmla="*/ 28 h 68"/>
                <a:gd name="T92" fmla="*/ 22 w 42"/>
                <a:gd name="T93" fmla="*/ 22 h 68"/>
                <a:gd name="T94" fmla="*/ 22 w 42"/>
                <a:gd name="T95" fmla="*/ 18 h 68"/>
                <a:gd name="T96" fmla="*/ 22 w 42"/>
                <a:gd name="T97" fmla="*/ 14 h 68"/>
                <a:gd name="T98" fmla="*/ 20 w 42"/>
                <a:gd name="T99" fmla="*/ 12 h 68"/>
                <a:gd name="T100" fmla="*/ 19 w 42"/>
                <a:gd name="T101" fmla="*/ 10 h 68"/>
                <a:gd name="T102" fmla="*/ 18 w 42"/>
                <a:gd name="T103" fmla="*/ 7 h 68"/>
                <a:gd name="T104" fmla="*/ 15 w 42"/>
                <a:gd name="T105" fmla="*/ 6 h 68"/>
                <a:gd name="T106" fmla="*/ 14 w 42"/>
                <a:gd name="T107" fmla="*/ 6 h 68"/>
                <a:gd name="T108" fmla="*/ 12 w 42"/>
                <a:gd name="T109" fmla="*/ 6 h 68"/>
                <a:gd name="T110" fmla="*/ 10 w 42"/>
                <a:gd name="T111" fmla="*/ 7 h 68"/>
                <a:gd name="T112" fmla="*/ 8 w 42"/>
                <a:gd name="T113" fmla="*/ 8 h 68"/>
                <a:gd name="T114" fmla="*/ 6 w 42"/>
                <a:gd name="T115" fmla="*/ 12 h 68"/>
                <a:gd name="T116" fmla="*/ 6 w 42"/>
                <a:gd name="T117" fmla="*/ 14 h 68"/>
                <a:gd name="T118" fmla="*/ 5 w 42"/>
                <a:gd name="T119" fmla="*/ 18 h 68"/>
                <a:gd name="T120" fmla="*/ 5 w 42"/>
                <a:gd name="T121" fmla="*/ 22 h 6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42" h="68">
                  <a:moveTo>
                    <a:pt x="0" y="33"/>
                  </a:moveTo>
                  <a:lnTo>
                    <a:pt x="0" y="27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3" y="11"/>
                  </a:lnTo>
                  <a:lnTo>
                    <a:pt x="6" y="6"/>
                  </a:lnTo>
                  <a:lnTo>
                    <a:pt x="9" y="5"/>
                  </a:lnTo>
                  <a:lnTo>
                    <a:pt x="12" y="2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5" y="2"/>
                  </a:lnTo>
                  <a:lnTo>
                    <a:pt x="30" y="3"/>
                  </a:lnTo>
                  <a:lnTo>
                    <a:pt x="34" y="5"/>
                  </a:lnTo>
                  <a:lnTo>
                    <a:pt x="37" y="9"/>
                  </a:lnTo>
                  <a:lnTo>
                    <a:pt x="39" y="14"/>
                  </a:lnTo>
                  <a:lnTo>
                    <a:pt x="40" y="18"/>
                  </a:lnTo>
                  <a:lnTo>
                    <a:pt x="42" y="26"/>
                  </a:lnTo>
                  <a:lnTo>
                    <a:pt x="42" y="33"/>
                  </a:lnTo>
                  <a:lnTo>
                    <a:pt x="42" y="41"/>
                  </a:lnTo>
                  <a:lnTo>
                    <a:pt x="40" y="47"/>
                  </a:lnTo>
                  <a:lnTo>
                    <a:pt x="40" y="53"/>
                  </a:lnTo>
                  <a:lnTo>
                    <a:pt x="37" y="57"/>
                  </a:lnTo>
                  <a:lnTo>
                    <a:pt x="36" y="60"/>
                  </a:lnTo>
                  <a:lnTo>
                    <a:pt x="33" y="63"/>
                  </a:lnTo>
                  <a:lnTo>
                    <a:pt x="30" y="66"/>
                  </a:lnTo>
                  <a:lnTo>
                    <a:pt x="25" y="66"/>
                  </a:lnTo>
                  <a:lnTo>
                    <a:pt x="21" y="68"/>
                  </a:lnTo>
                  <a:lnTo>
                    <a:pt x="15" y="66"/>
                  </a:lnTo>
                  <a:lnTo>
                    <a:pt x="10" y="65"/>
                  </a:lnTo>
                  <a:lnTo>
                    <a:pt x="6" y="60"/>
                  </a:lnTo>
                  <a:lnTo>
                    <a:pt x="1" y="50"/>
                  </a:lnTo>
                  <a:lnTo>
                    <a:pt x="0" y="33"/>
                  </a:lnTo>
                  <a:close/>
                  <a:moveTo>
                    <a:pt x="7" y="33"/>
                  </a:moveTo>
                  <a:lnTo>
                    <a:pt x="7" y="41"/>
                  </a:lnTo>
                  <a:lnTo>
                    <a:pt x="9" y="47"/>
                  </a:lnTo>
                  <a:lnTo>
                    <a:pt x="10" y="51"/>
                  </a:lnTo>
                  <a:lnTo>
                    <a:pt x="12" y="54"/>
                  </a:lnTo>
                  <a:lnTo>
                    <a:pt x="15" y="57"/>
                  </a:lnTo>
                  <a:lnTo>
                    <a:pt x="18" y="59"/>
                  </a:lnTo>
                  <a:lnTo>
                    <a:pt x="21" y="60"/>
                  </a:lnTo>
                  <a:lnTo>
                    <a:pt x="24" y="59"/>
                  </a:lnTo>
                  <a:lnTo>
                    <a:pt x="27" y="57"/>
                  </a:lnTo>
                  <a:lnTo>
                    <a:pt x="30" y="54"/>
                  </a:lnTo>
                  <a:lnTo>
                    <a:pt x="31" y="51"/>
                  </a:lnTo>
                  <a:lnTo>
                    <a:pt x="33" y="47"/>
                  </a:lnTo>
                  <a:lnTo>
                    <a:pt x="33" y="41"/>
                  </a:lnTo>
                  <a:lnTo>
                    <a:pt x="33" y="33"/>
                  </a:lnTo>
                  <a:lnTo>
                    <a:pt x="33" y="27"/>
                  </a:lnTo>
                  <a:lnTo>
                    <a:pt x="33" y="21"/>
                  </a:lnTo>
                  <a:lnTo>
                    <a:pt x="31" y="17"/>
                  </a:lnTo>
                  <a:lnTo>
                    <a:pt x="30" y="14"/>
                  </a:lnTo>
                  <a:lnTo>
                    <a:pt x="27" y="11"/>
                  </a:lnTo>
                  <a:lnTo>
                    <a:pt x="24" y="9"/>
                  </a:lnTo>
                  <a:lnTo>
                    <a:pt x="21" y="8"/>
                  </a:lnTo>
                  <a:lnTo>
                    <a:pt x="18" y="9"/>
                  </a:lnTo>
                  <a:lnTo>
                    <a:pt x="15" y="11"/>
                  </a:lnTo>
                  <a:lnTo>
                    <a:pt x="12" y="12"/>
                  </a:lnTo>
                  <a:lnTo>
                    <a:pt x="10" y="17"/>
                  </a:lnTo>
                  <a:lnTo>
                    <a:pt x="9" y="21"/>
                  </a:lnTo>
                  <a:lnTo>
                    <a:pt x="7" y="27"/>
                  </a:lnTo>
                  <a:lnTo>
                    <a:pt x="7" y="3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326"/>
            <p:cNvSpPr>
              <a:spLocks/>
            </p:cNvSpPr>
            <p:nvPr/>
          </p:nvSpPr>
          <p:spPr bwMode="auto">
            <a:xfrm>
              <a:off x="1669" y="3324"/>
              <a:ext cx="34" cy="55"/>
            </a:xfrm>
            <a:custGeom>
              <a:avLst/>
              <a:gdLst>
                <a:gd name="T0" fmla="*/ 27 w 43"/>
                <a:gd name="T1" fmla="*/ 40 h 66"/>
                <a:gd name="T2" fmla="*/ 27 w 43"/>
                <a:gd name="T3" fmla="*/ 46 h 66"/>
                <a:gd name="T4" fmla="*/ 0 w 43"/>
                <a:gd name="T5" fmla="*/ 46 h 66"/>
                <a:gd name="T6" fmla="*/ 0 w 43"/>
                <a:gd name="T7" fmla="*/ 44 h 66"/>
                <a:gd name="T8" fmla="*/ 2 w 43"/>
                <a:gd name="T9" fmla="*/ 42 h 66"/>
                <a:gd name="T10" fmla="*/ 2 w 43"/>
                <a:gd name="T11" fmla="*/ 39 h 66"/>
                <a:gd name="T12" fmla="*/ 4 w 43"/>
                <a:gd name="T13" fmla="*/ 36 h 66"/>
                <a:gd name="T14" fmla="*/ 7 w 43"/>
                <a:gd name="T15" fmla="*/ 33 h 66"/>
                <a:gd name="T16" fmla="*/ 10 w 43"/>
                <a:gd name="T17" fmla="*/ 29 h 66"/>
                <a:gd name="T18" fmla="*/ 13 w 43"/>
                <a:gd name="T19" fmla="*/ 25 h 66"/>
                <a:gd name="T20" fmla="*/ 17 w 43"/>
                <a:gd name="T21" fmla="*/ 23 h 66"/>
                <a:gd name="T22" fmla="*/ 19 w 43"/>
                <a:gd name="T23" fmla="*/ 19 h 66"/>
                <a:gd name="T24" fmla="*/ 21 w 43"/>
                <a:gd name="T25" fmla="*/ 16 h 66"/>
                <a:gd name="T26" fmla="*/ 21 w 43"/>
                <a:gd name="T27" fmla="*/ 13 h 66"/>
                <a:gd name="T28" fmla="*/ 21 w 43"/>
                <a:gd name="T29" fmla="*/ 11 h 66"/>
                <a:gd name="T30" fmla="*/ 19 w 43"/>
                <a:gd name="T31" fmla="*/ 8 h 66"/>
                <a:gd name="T32" fmla="*/ 17 w 43"/>
                <a:gd name="T33" fmla="*/ 7 h 66"/>
                <a:gd name="T34" fmla="*/ 13 w 43"/>
                <a:gd name="T35" fmla="*/ 6 h 66"/>
                <a:gd name="T36" fmla="*/ 10 w 43"/>
                <a:gd name="T37" fmla="*/ 7 h 66"/>
                <a:gd name="T38" fmla="*/ 9 w 43"/>
                <a:gd name="T39" fmla="*/ 8 h 66"/>
                <a:gd name="T40" fmla="*/ 7 w 43"/>
                <a:gd name="T41" fmla="*/ 11 h 66"/>
                <a:gd name="T42" fmla="*/ 7 w 43"/>
                <a:gd name="T43" fmla="*/ 14 h 66"/>
                <a:gd name="T44" fmla="*/ 2 w 43"/>
                <a:gd name="T45" fmla="*/ 13 h 66"/>
                <a:gd name="T46" fmla="*/ 2 w 43"/>
                <a:gd name="T47" fmla="*/ 10 h 66"/>
                <a:gd name="T48" fmla="*/ 3 w 43"/>
                <a:gd name="T49" fmla="*/ 7 h 66"/>
                <a:gd name="T50" fmla="*/ 5 w 43"/>
                <a:gd name="T51" fmla="*/ 3 h 66"/>
                <a:gd name="T52" fmla="*/ 7 w 43"/>
                <a:gd name="T53" fmla="*/ 3 h 66"/>
                <a:gd name="T54" fmla="*/ 10 w 43"/>
                <a:gd name="T55" fmla="*/ 0 h 66"/>
                <a:gd name="T56" fmla="*/ 13 w 43"/>
                <a:gd name="T57" fmla="*/ 0 h 66"/>
                <a:gd name="T58" fmla="*/ 17 w 43"/>
                <a:gd name="T59" fmla="*/ 2 h 66"/>
                <a:gd name="T60" fmla="*/ 21 w 43"/>
                <a:gd name="T61" fmla="*/ 3 h 66"/>
                <a:gd name="T62" fmla="*/ 23 w 43"/>
                <a:gd name="T63" fmla="*/ 4 h 66"/>
                <a:gd name="T64" fmla="*/ 25 w 43"/>
                <a:gd name="T65" fmla="*/ 7 h 66"/>
                <a:gd name="T66" fmla="*/ 26 w 43"/>
                <a:gd name="T67" fmla="*/ 10 h 66"/>
                <a:gd name="T68" fmla="*/ 26 w 43"/>
                <a:gd name="T69" fmla="*/ 13 h 66"/>
                <a:gd name="T70" fmla="*/ 26 w 43"/>
                <a:gd name="T71" fmla="*/ 16 h 66"/>
                <a:gd name="T72" fmla="*/ 25 w 43"/>
                <a:gd name="T73" fmla="*/ 18 h 66"/>
                <a:gd name="T74" fmla="*/ 25 w 43"/>
                <a:gd name="T75" fmla="*/ 21 h 66"/>
                <a:gd name="T76" fmla="*/ 22 w 43"/>
                <a:gd name="T77" fmla="*/ 24 h 66"/>
                <a:gd name="T78" fmla="*/ 21 w 43"/>
                <a:gd name="T79" fmla="*/ 27 h 66"/>
                <a:gd name="T80" fmla="*/ 17 w 43"/>
                <a:gd name="T81" fmla="*/ 28 h 66"/>
                <a:gd name="T82" fmla="*/ 15 w 43"/>
                <a:gd name="T83" fmla="*/ 32 h 66"/>
                <a:gd name="T84" fmla="*/ 12 w 43"/>
                <a:gd name="T85" fmla="*/ 35 h 66"/>
                <a:gd name="T86" fmla="*/ 10 w 43"/>
                <a:gd name="T87" fmla="*/ 36 h 66"/>
                <a:gd name="T88" fmla="*/ 9 w 43"/>
                <a:gd name="T89" fmla="*/ 37 h 66"/>
                <a:gd name="T90" fmla="*/ 9 w 43"/>
                <a:gd name="T91" fmla="*/ 39 h 66"/>
                <a:gd name="T92" fmla="*/ 7 w 43"/>
                <a:gd name="T93" fmla="*/ 40 h 66"/>
                <a:gd name="T94" fmla="*/ 27 w 43"/>
                <a:gd name="T95" fmla="*/ 40 h 6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43" h="66">
                  <a:moveTo>
                    <a:pt x="43" y="57"/>
                  </a:moveTo>
                  <a:lnTo>
                    <a:pt x="43" y="66"/>
                  </a:lnTo>
                  <a:lnTo>
                    <a:pt x="0" y="66"/>
                  </a:lnTo>
                  <a:lnTo>
                    <a:pt x="0" y="63"/>
                  </a:lnTo>
                  <a:lnTo>
                    <a:pt x="2" y="60"/>
                  </a:lnTo>
                  <a:lnTo>
                    <a:pt x="3" y="56"/>
                  </a:lnTo>
                  <a:lnTo>
                    <a:pt x="6" y="51"/>
                  </a:lnTo>
                  <a:lnTo>
                    <a:pt x="11" y="47"/>
                  </a:lnTo>
                  <a:lnTo>
                    <a:pt x="17" y="42"/>
                  </a:lnTo>
                  <a:lnTo>
                    <a:pt x="22" y="36"/>
                  </a:lnTo>
                  <a:lnTo>
                    <a:pt x="27" y="32"/>
                  </a:lnTo>
                  <a:lnTo>
                    <a:pt x="30" y="27"/>
                  </a:lnTo>
                  <a:lnTo>
                    <a:pt x="33" y="23"/>
                  </a:lnTo>
                  <a:lnTo>
                    <a:pt x="33" y="18"/>
                  </a:lnTo>
                  <a:lnTo>
                    <a:pt x="33" y="15"/>
                  </a:lnTo>
                  <a:lnTo>
                    <a:pt x="30" y="11"/>
                  </a:lnTo>
                  <a:lnTo>
                    <a:pt x="27" y="9"/>
                  </a:lnTo>
                  <a:lnTo>
                    <a:pt x="22" y="8"/>
                  </a:lnTo>
                  <a:lnTo>
                    <a:pt x="17" y="9"/>
                  </a:lnTo>
                  <a:lnTo>
                    <a:pt x="14" y="11"/>
                  </a:lnTo>
                  <a:lnTo>
                    <a:pt x="11" y="15"/>
                  </a:lnTo>
                  <a:lnTo>
                    <a:pt x="11" y="20"/>
                  </a:lnTo>
                  <a:lnTo>
                    <a:pt x="2" y="18"/>
                  </a:lnTo>
                  <a:lnTo>
                    <a:pt x="3" y="14"/>
                  </a:lnTo>
                  <a:lnTo>
                    <a:pt x="5" y="9"/>
                  </a:lnTo>
                  <a:lnTo>
                    <a:pt x="8" y="5"/>
                  </a:lnTo>
                  <a:lnTo>
                    <a:pt x="12" y="3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3" y="3"/>
                  </a:lnTo>
                  <a:lnTo>
                    <a:pt x="37" y="6"/>
                  </a:lnTo>
                  <a:lnTo>
                    <a:pt x="40" y="9"/>
                  </a:lnTo>
                  <a:lnTo>
                    <a:pt x="42" y="14"/>
                  </a:lnTo>
                  <a:lnTo>
                    <a:pt x="42" y="18"/>
                  </a:lnTo>
                  <a:lnTo>
                    <a:pt x="42" y="23"/>
                  </a:lnTo>
                  <a:lnTo>
                    <a:pt x="40" y="26"/>
                  </a:lnTo>
                  <a:lnTo>
                    <a:pt x="39" y="30"/>
                  </a:lnTo>
                  <a:lnTo>
                    <a:pt x="36" y="35"/>
                  </a:lnTo>
                  <a:lnTo>
                    <a:pt x="33" y="38"/>
                  </a:lnTo>
                  <a:lnTo>
                    <a:pt x="28" y="41"/>
                  </a:lnTo>
                  <a:lnTo>
                    <a:pt x="24" y="45"/>
                  </a:lnTo>
                  <a:lnTo>
                    <a:pt x="19" y="50"/>
                  </a:lnTo>
                  <a:lnTo>
                    <a:pt x="17" y="51"/>
                  </a:lnTo>
                  <a:lnTo>
                    <a:pt x="15" y="53"/>
                  </a:lnTo>
                  <a:lnTo>
                    <a:pt x="14" y="56"/>
                  </a:lnTo>
                  <a:lnTo>
                    <a:pt x="12" y="57"/>
                  </a:lnTo>
                  <a:lnTo>
                    <a:pt x="43" y="5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327"/>
            <p:cNvSpPr>
              <a:spLocks noEditPoints="1"/>
            </p:cNvSpPr>
            <p:nvPr/>
          </p:nvSpPr>
          <p:spPr bwMode="auto">
            <a:xfrm>
              <a:off x="1710" y="3324"/>
              <a:ext cx="34" cy="56"/>
            </a:xfrm>
            <a:custGeom>
              <a:avLst/>
              <a:gdLst>
                <a:gd name="T0" fmla="*/ 0 w 42"/>
                <a:gd name="T1" fmla="*/ 22 h 68"/>
                <a:gd name="T2" fmla="*/ 0 w 42"/>
                <a:gd name="T3" fmla="*/ 18 h 68"/>
                <a:gd name="T4" fmla="*/ 0 w 42"/>
                <a:gd name="T5" fmla="*/ 13 h 68"/>
                <a:gd name="T6" fmla="*/ 2 w 42"/>
                <a:gd name="T7" fmla="*/ 10 h 68"/>
                <a:gd name="T8" fmla="*/ 2 w 42"/>
                <a:gd name="T9" fmla="*/ 7 h 68"/>
                <a:gd name="T10" fmla="*/ 4 w 42"/>
                <a:gd name="T11" fmla="*/ 4 h 68"/>
                <a:gd name="T12" fmla="*/ 6 w 42"/>
                <a:gd name="T13" fmla="*/ 3 h 68"/>
                <a:gd name="T14" fmla="*/ 8 w 42"/>
                <a:gd name="T15" fmla="*/ 2 h 68"/>
                <a:gd name="T16" fmla="*/ 11 w 42"/>
                <a:gd name="T17" fmla="*/ 0 h 68"/>
                <a:gd name="T18" fmla="*/ 14 w 42"/>
                <a:gd name="T19" fmla="*/ 0 h 68"/>
                <a:gd name="T20" fmla="*/ 17 w 42"/>
                <a:gd name="T21" fmla="*/ 2 h 68"/>
                <a:gd name="T22" fmla="*/ 19 w 42"/>
                <a:gd name="T23" fmla="*/ 2 h 68"/>
                <a:gd name="T24" fmla="*/ 23 w 42"/>
                <a:gd name="T25" fmla="*/ 3 h 68"/>
                <a:gd name="T26" fmla="*/ 25 w 42"/>
                <a:gd name="T27" fmla="*/ 6 h 68"/>
                <a:gd name="T28" fmla="*/ 26 w 42"/>
                <a:gd name="T29" fmla="*/ 10 h 68"/>
                <a:gd name="T30" fmla="*/ 27 w 42"/>
                <a:gd name="T31" fmla="*/ 12 h 68"/>
                <a:gd name="T32" fmla="*/ 28 w 42"/>
                <a:gd name="T33" fmla="*/ 17 h 68"/>
                <a:gd name="T34" fmla="*/ 28 w 42"/>
                <a:gd name="T35" fmla="*/ 22 h 68"/>
                <a:gd name="T36" fmla="*/ 28 w 42"/>
                <a:gd name="T37" fmla="*/ 28 h 68"/>
                <a:gd name="T38" fmla="*/ 27 w 42"/>
                <a:gd name="T39" fmla="*/ 32 h 68"/>
                <a:gd name="T40" fmla="*/ 27 w 42"/>
                <a:gd name="T41" fmla="*/ 36 h 68"/>
                <a:gd name="T42" fmla="*/ 25 w 42"/>
                <a:gd name="T43" fmla="*/ 39 h 68"/>
                <a:gd name="T44" fmla="*/ 23 w 42"/>
                <a:gd name="T45" fmla="*/ 40 h 68"/>
                <a:gd name="T46" fmla="*/ 22 w 42"/>
                <a:gd name="T47" fmla="*/ 43 h 68"/>
                <a:gd name="T48" fmla="*/ 19 w 42"/>
                <a:gd name="T49" fmla="*/ 44 h 68"/>
                <a:gd name="T50" fmla="*/ 17 w 42"/>
                <a:gd name="T51" fmla="*/ 44 h 68"/>
                <a:gd name="T52" fmla="*/ 14 w 42"/>
                <a:gd name="T53" fmla="*/ 46 h 68"/>
                <a:gd name="T54" fmla="*/ 10 w 42"/>
                <a:gd name="T55" fmla="*/ 44 h 68"/>
                <a:gd name="T56" fmla="*/ 7 w 42"/>
                <a:gd name="T57" fmla="*/ 44 h 68"/>
                <a:gd name="T58" fmla="*/ 4 w 42"/>
                <a:gd name="T59" fmla="*/ 40 h 68"/>
                <a:gd name="T60" fmla="*/ 2 w 42"/>
                <a:gd name="T61" fmla="*/ 34 h 68"/>
                <a:gd name="T62" fmla="*/ 0 w 42"/>
                <a:gd name="T63" fmla="*/ 22 h 68"/>
                <a:gd name="T64" fmla="*/ 5 w 42"/>
                <a:gd name="T65" fmla="*/ 22 h 68"/>
                <a:gd name="T66" fmla="*/ 5 w 42"/>
                <a:gd name="T67" fmla="*/ 28 h 68"/>
                <a:gd name="T68" fmla="*/ 6 w 42"/>
                <a:gd name="T69" fmla="*/ 32 h 68"/>
                <a:gd name="T70" fmla="*/ 7 w 42"/>
                <a:gd name="T71" fmla="*/ 35 h 68"/>
                <a:gd name="T72" fmla="*/ 8 w 42"/>
                <a:gd name="T73" fmla="*/ 36 h 68"/>
                <a:gd name="T74" fmla="*/ 10 w 42"/>
                <a:gd name="T75" fmla="*/ 39 h 68"/>
                <a:gd name="T76" fmla="*/ 12 w 42"/>
                <a:gd name="T77" fmla="*/ 40 h 68"/>
                <a:gd name="T78" fmla="*/ 14 w 42"/>
                <a:gd name="T79" fmla="*/ 40 h 68"/>
                <a:gd name="T80" fmla="*/ 15 w 42"/>
                <a:gd name="T81" fmla="*/ 40 h 68"/>
                <a:gd name="T82" fmla="*/ 18 w 42"/>
                <a:gd name="T83" fmla="*/ 39 h 68"/>
                <a:gd name="T84" fmla="*/ 19 w 42"/>
                <a:gd name="T85" fmla="*/ 36 h 68"/>
                <a:gd name="T86" fmla="*/ 21 w 42"/>
                <a:gd name="T87" fmla="*/ 35 h 68"/>
                <a:gd name="T88" fmla="*/ 22 w 42"/>
                <a:gd name="T89" fmla="*/ 32 h 68"/>
                <a:gd name="T90" fmla="*/ 22 w 42"/>
                <a:gd name="T91" fmla="*/ 28 h 68"/>
                <a:gd name="T92" fmla="*/ 22 w 42"/>
                <a:gd name="T93" fmla="*/ 22 h 68"/>
                <a:gd name="T94" fmla="*/ 22 w 42"/>
                <a:gd name="T95" fmla="*/ 18 h 68"/>
                <a:gd name="T96" fmla="*/ 22 w 42"/>
                <a:gd name="T97" fmla="*/ 14 h 68"/>
                <a:gd name="T98" fmla="*/ 21 w 42"/>
                <a:gd name="T99" fmla="*/ 12 h 68"/>
                <a:gd name="T100" fmla="*/ 19 w 42"/>
                <a:gd name="T101" fmla="*/ 10 h 68"/>
                <a:gd name="T102" fmla="*/ 18 w 42"/>
                <a:gd name="T103" fmla="*/ 7 h 68"/>
                <a:gd name="T104" fmla="*/ 15 w 42"/>
                <a:gd name="T105" fmla="*/ 6 h 68"/>
                <a:gd name="T106" fmla="*/ 14 w 42"/>
                <a:gd name="T107" fmla="*/ 6 h 68"/>
                <a:gd name="T108" fmla="*/ 12 w 42"/>
                <a:gd name="T109" fmla="*/ 6 h 68"/>
                <a:gd name="T110" fmla="*/ 10 w 42"/>
                <a:gd name="T111" fmla="*/ 7 h 68"/>
                <a:gd name="T112" fmla="*/ 8 w 42"/>
                <a:gd name="T113" fmla="*/ 8 h 68"/>
                <a:gd name="T114" fmla="*/ 7 w 42"/>
                <a:gd name="T115" fmla="*/ 12 h 68"/>
                <a:gd name="T116" fmla="*/ 6 w 42"/>
                <a:gd name="T117" fmla="*/ 14 h 68"/>
                <a:gd name="T118" fmla="*/ 5 w 42"/>
                <a:gd name="T119" fmla="*/ 18 h 68"/>
                <a:gd name="T120" fmla="*/ 5 w 42"/>
                <a:gd name="T121" fmla="*/ 22 h 6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42" h="68">
                  <a:moveTo>
                    <a:pt x="0" y="33"/>
                  </a:moveTo>
                  <a:lnTo>
                    <a:pt x="0" y="27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3" y="11"/>
                  </a:lnTo>
                  <a:lnTo>
                    <a:pt x="6" y="6"/>
                  </a:lnTo>
                  <a:lnTo>
                    <a:pt x="9" y="5"/>
                  </a:lnTo>
                  <a:lnTo>
                    <a:pt x="12" y="2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6" y="2"/>
                  </a:lnTo>
                  <a:lnTo>
                    <a:pt x="30" y="3"/>
                  </a:lnTo>
                  <a:lnTo>
                    <a:pt x="35" y="5"/>
                  </a:lnTo>
                  <a:lnTo>
                    <a:pt x="38" y="9"/>
                  </a:lnTo>
                  <a:lnTo>
                    <a:pt x="39" y="14"/>
                  </a:lnTo>
                  <a:lnTo>
                    <a:pt x="41" y="18"/>
                  </a:lnTo>
                  <a:lnTo>
                    <a:pt x="42" y="26"/>
                  </a:lnTo>
                  <a:lnTo>
                    <a:pt x="42" y="33"/>
                  </a:lnTo>
                  <a:lnTo>
                    <a:pt x="42" y="41"/>
                  </a:lnTo>
                  <a:lnTo>
                    <a:pt x="41" y="47"/>
                  </a:lnTo>
                  <a:lnTo>
                    <a:pt x="41" y="53"/>
                  </a:lnTo>
                  <a:lnTo>
                    <a:pt x="38" y="57"/>
                  </a:lnTo>
                  <a:lnTo>
                    <a:pt x="36" y="60"/>
                  </a:lnTo>
                  <a:lnTo>
                    <a:pt x="33" y="63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1" y="68"/>
                  </a:lnTo>
                  <a:lnTo>
                    <a:pt x="15" y="66"/>
                  </a:lnTo>
                  <a:lnTo>
                    <a:pt x="11" y="65"/>
                  </a:lnTo>
                  <a:lnTo>
                    <a:pt x="6" y="60"/>
                  </a:lnTo>
                  <a:lnTo>
                    <a:pt x="2" y="50"/>
                  </a:lnTo>
                  <a:lnTo>
                    <a:pt x="0" y="33"/>
                  </a:lnTo>
                  <a:close/>
                  <a:moveTo>
                    <a:pt x="8" y="33"/>
                  </a:moveTo>
                  <a:lnTo>
                    <a:pt x="8" y="41"/>
                  </a:lnTo>
                  <a:lnTo>
                    <a:pt x="9" y="47"/>
                  </a:lnTo>
                  <a:lnTo>
                    <a:pt x="11" y="51"/>
                  </a:lnTo>
                  <a:lnTo>
                    <a:pt x="12" y="54"/>
                  </a:lnTo>
                  <a:lnTo>
                    <a:pt x="15" y="57"/>
                  </a:lnTo>
                  <a:lnTo>
                    <a:pt x="18" y="59"/>
                  </a:lnTo>
                  <a:lnTo>
                    <a:pt x="21" y="60"/>
                  </a:lnTo>
                  <a:lnTo>
                    <a:pt x="24" y="59"/>
                  </a:lnTo>
                  <a:lnTo>
                    <a:pt x="27" y="57"/>
                  </a:lnTo>
                  <a:lnTo>
                    <a:pt x="30" y="54"/>
                  </a:lnTo>
                  <a:lnTo>
                    <a:pt x="32" y="51"/>
                  </a:lnTo>
                  <a:lnTo>
                    <a:pt x="33" y="47"/>
                  </a:lnTo>
                  <a:lnTo>
                    <a:pt x="33" y="41"/>
                  </a:lnTo>
                  <a:lnTo>
                    <a:pt x="33" y="33"/>
                  </a:lnTo>
                  <a:lnTo>
                    <a:pt x="33" y="27"/>
                  </a:lnTo>
                  <a:lnTo>
                    <a:pt x="33" y="21"/>
                  </a:lnTo>
                  <a:lnTo>
                    <a:pt x="32" y="17"/>
                  </a:lnTo>
                  <a:lnTo>
                    <a:pt x="30" y="14"/>
                  </a:lnTo>
                  <a:lnTo>
                    <a:pt x="27" y="11"/>
                  </a:lnTo>
                  <a:lnTo>
                    <a:pt x="24" y="9"/>
                  </a:lnTo>
                  <a:lnTo>
                    <a:pt x="21" y="8"/>
                  </a:lnTo>
                  <a:lnTo>
                    <a:pt x="18" y="9"/>
                  </a:lnTo>
                  <a:lnTo>
                    <a:pt x="15" y="11"/>
                  </a:lnTo>
                  <a:lnTo>
                    <a:pt x="12" y="12"/>
                  </a:lnTo>
                  <a:lnTo>
                    <a:pt x="11" y="17"/>
                  </a:lnTo>
                  <a:lnTo>
                    <a:pt x="9" y="21"/>
                  </a:lnTo>
                  <a:lnTo>
                    <a:pt x="8" y="27"/>
                  </a:lnTo>
                  <a:lnTo>
                    <a:pt x="8" y="3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328"/>
            <p:cNvSpPr>
              <a:spLocks/>
            </p:cNvSpPr>
            <p:nvPr/>
          </p:nvSpPr>
          <p:spPr bwMode="auto">
            <a:xfrm>
              <a:off x="2182" y="3324"/>
              <a:ext cx="33" cy="56"/>
            </a:xfrm>
            <a:custGeom>
              <a:avLst/>
              <a:gdLst>
                <a:gd name="T0" fmla="*/ 6 w 42"/>
                <a:gd name="T1" fmla="*/ 33 h 68"/>
                <a:gd name="T2" fmla="*/ 7 w 42"/>
                <a:gd name="T3" fmla="*/ 39 h 68"/>
                <a:gd name="T4" fmla="*/ 13 w 42"/>
                <a:gd name="T5" fmla="*/ 40 h 68"/>
                <a:gd name="T6" fmla="*/ 18 w 42"/>
                <a:gd name="T7" fmla="*/ 39 h 68"/>
                <a:gd name="T8" fmla="*/ 20 w 42"/>
                <a:gd name="T9" fmla="*/ 35 h 68"/>
                <a:gd name="T10" fmla="*/ 20 w 42"/>
                <a:gd name="T11" fmla="*/ 28 h 68"/>
                <a:gd name="T12" fmla="*/ 17 w 42"/>
                <a:gd name="T13" fmla="*/ 24 h 68"/>
                <a:gd name="T14" fmla="*/ 13 w 42"/>
                <a:gd name="T15" fmla="*/ 24 h 68"/>
                <a:gd name="T16" fmla="*/ 10 w 42"/>
                <a:gd name="T17" fmla="*/ 18 h 68"/>
                <a:gd name="T18" fmla="*/ 11 w 42"/>
                <a:gd name="T19" fmla="*/ 18 h 68"/>
                <a:gd name="T20" fmla="*/ 17 w 42"/>
                <a:gd name="T21" fmla="*/ 16 h 68"/>
                <a:gd name="T22" fmla="*/ 19 w 42"/>
                <a:gd name="T23" fmla="*/ 13 h 68"/>
                <a:gd name="T24" fmla="*/ 19 w 42"/>
                <a:gd name="T25" fmla="*/ 10 h 68"/>
                <a:gd name="T26" fmla="*/ 15 w 42"/>
                <a:gd name="T27" fmla="*/ 6 h 68"/>
                <a:gd name="T28" fmla="*/ 10 w 42"/>
                <a:gd name="T29" fmla="*/ 6 h 68"/>
                <a:gd name="T30" fmla="*/ 7 w 42"/>
                <a:gd name="T31" fmla="*/ 10 h 68"/>
                <a:gd name="T32" fmla="*/ 2 w 42"/>
                <a:gd name="T33" fmla="*/ 12 h 68"/>
                <a:gd name="T34" fmla="*/ 3 w 42"/>
                <a:gd name="T35" fmla="*/ 6 h 68"/>
                <a:gd name="T36" fmla="*/ 7 w 42"/>
                <a:gd name="T37" fmla="*/ 2 h 68"/>
                <a:gd name="T38" fmla="*/ 13 w 42"/>
                <a:gd name="T39" fmla="*/ 0 h 68"/>
                <a:gd name="T40" fmla="*/ 19 w 42"/>
                <a:gd name="T41" fmla="*/ 2 h 68"/>
                <a:gd name="T42" fmla="*/ 22 w 42"/>
                <a:gd name="T43" fmla="*/ 6 h 68"/>
                <a:gd name="T44" fmla="*/ 24 w 42"/>
                <a:gd name="T45" fmla="*/ 12 h 68"/>
                <a:gd name="T46" fmla="*/ 22 w 42"/>
                <a:gd name="T47" fmla="*/ 16 h 68"/>
                <a:gd name="T48" fmla="*/ 19 w 42"/>
                <a:gd name="T49" fmla="*/ 21 h 68"/>
                <a:gd name="T50" fmla="*/ 24 w 42"/>
                <a:gd name="T51" fmla="*/ 25 h 68"/>
                <a:gd name="T52" fmla="*/ 26 w 42"/>
                <a:gd name="T53" fmla="*/ 32 h 68"/>
                <a:gd name="T54" fmla="*/ 25 w 42"/>
                <a:gd name="T55" fmla="*/ 39 h 68"/>
                <a:gd name="T56" fmla="*/ 20 w 42"/>
                <a:gd name="T57" fmla="*/ 44 h 68"/>
                <a:gd name="T58" fmla="*/ 13 w 42"/>
                <a:gd name="T59" fmla="*/ 46 h 68"/>
                <a:gd name="T60" fmla="*/ 7 w 42"/>
                <a:gd name="T61" fmla="*/ 44 h 68"/>
                <a:gd name="T62" fmla="*/ 2 w 42"/>
                <a:gd name="T63" fmla="*/ 40 h 68"/>
                <a:gd name="T64" fmla="*/ 0 w 42"/>
                <a:gd name="T65" fmla="*/ 34 h 6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2" h="68">
                  <a:moveTo>
                    <a:pt x="0" y="50"/>
                  </a:moveTo>
                  <a:lnTo>
                    <a:pt x="9" y="48"/>
                  </a:lnTo>
                  <a:lnTo>
                    <a:pt x="11" y="53"/>
                  </a:lnTo>
                  <a:lnTo>
                    <a:pt x="12" y="57"/>
                  </a:lnTo>
                  <a:lnTo>
                    <a:pt x="17" y="59"/>
                  </a:lnTo>
                  <a:lnTo>
                    <a:pt x="21" y="60"/>
                  </a:lnTo>
                  <a:lnTo>
                    <a:pt x="24" y="59"/>
                  </a:lnTo>
                  <a:lnTo>
                    <a:pt x="29" y="57"/>
                  </a:lnTo>
                  <a:lnTo>
                    <a:pt x="30" y="56"/>
                  </a:lnTo>
                  <a:lnTo>
                    <a:pt x="33" y="51"/>
                  </a:lnTo>
                  <a:lnTo>
                    <a:pt x="35" y="47"/>
                  </a:lnTo>
                  <a:lnTo>
                    <a:pt x="33" y="41"/>
                  </a:lnTo>
                  <a:lnTo>
                    <a:pt x="30" y="38"/>
                  </a:lnTo>
                  <a:lnTo>
                    <a:pt x="27" y="35"/>
                  </a:lnTo>
                  <a:lnTo>
                    <a:pt x="21" y="33"/>
                  </a:lnTo>
                  <a:lnTo>
                    <a:pt x="20" y="35"/>
                  </a:lnTo>
                  <a:lnTo>
                    <a:pt x="17" y="35"/>
                  </a:lnTo>
                  <a:lnTo>
                    <a:pt x="17" y="27"/>
                  </a:lnTo>
                  <a:lnTo>
                    <a:pt x="18" y="27"/>
                  </a:lnTo>
                  <a:lnTo>
                    <a:pt x="23" y="27"/>
                  </a:lnTo>
                  <a:lnTo>
                    <a:pt x="27" y="24"/>
                  </a:lnTo>
                  <a:lnTo>
                    <a:pt x="29" y="23"/>
                  </a:lnTo>
                  <a:lnTo>
                    <a:pt x="30" y="20"/>
                  </a:lnTo>
                  <a:lnTo>
                    <a:pt x="30" y="17"/>
                  </a:lnTo>
                  <a:lnTo>
                    <a:pt x="30" y="14"/>
                  </a:lnTo>
                  <a:lnTo>
                    <a:pt x="27" y="11"/>
                  </a:lnTo>
                  <a:lnTo>
                    <a:pt x="24" y="9"/>
                  </a:lnTo>
                  <a:lnTo>
                    <a:pt x="21" y="8"/>
                  </a:lnTo>
                  <a:lnTo>
                    <a:pt x="17" y="9"/>
                  </a:lnTo>
                  <a:lnTo>
                    <a:pt x="14" y="11"/>
                  </a:lnTo>
                  <a:lnTo>
                    <a:pt x="11" y="14"/>
                  </a:lnTo>
                  <a:lnTo>
                    <a:pt x="9" y="18"/>
                  </a:lnTo>
                  <a:lnTo>
                    <a:pt x="2" y="18"/>
                  </a:lnTo>
                  <a:lnTo>
                    <a:pt x="2" y="12"/>
                  </a:lnTo>
                  <a:lnTo>
                    <a:pt x="5" y="8"/>
                  </a:lnTo>
                  <a:lnTo>
                    <a:pt x="8" y="5"/>
                  </a:lnTo>
                  <a:lnTo>
                    <a:pt x="11" y="2"/>
                  </a:lnTo>
                  <a:lnTo>
                    <a:pt x="15" y="0"/>
                  </a:lnTo>
                  <a:lnTo>
                    <a:pt x="20" y="0"/>
                  </a:lnTo>
                  <a:lnTo>
                    <a:pt x="26" y="2"/>
                  </a:lnTo>
                  <a:lnTo>
                    <a:pt x="30" y="3"/>
                  </a:lnTo>
                  <a:lnTo>
                    <a:pt x="33" y="5"/>
                  </a:lnTo>
                  <a:lnTo>
                    <a:pt x="36" y="9"/>
                  </a:lnTo>
                  <a:lnTo>
                    <a:pt x="39" y="12"/>
                  </a:lnTo>
                  <a:lnTo>
                    <a:pt x="39" y="17"/>
                  </a:lnTo>
                  <a:lnTo>
                    <a:pt x="39" y="21"/>
                  </a:lnTo>
                  <a:lnTo>
                    <a:pt x="36" y="24"/>
                  </a:lnTo>
                  <a:lnTo>
                    <a:pt x="35" y="27"/>
                  </a:lnTo>
                  <a:lnTo>
                    <a:pt x="30" y="30"/>
                  </a:lnTo>
                  <a:lnTo>
                    <a:pt x="35" y="32"/>
                  </a:lnTo>
                  <a:lnTo>
                    <a:pt x="39" y="36"/>
                  </a:lnTo>
                  <a:lnTo>
                    <a:pt x="42" y="41"/>
                  </a:lnTo>
                  <a:lnTo>
                    <a:pt x="42" y="47"/>
                  </a:lnTo>
                  <a:lnTo>
                    <a:pt x="42" y="51"/>
                  </a:lnTo>
                  <a:lnTo>
                    <a:pt x="41" y="57"/>
                  </a:lnTo>
                  <a:lnTo>
                    <a:pt x="36" y="62"/>
                  </a:lnTo>
                  <a:lnTo>
                    <a:pt x="32" y="65"/>
                  </a:lnTo>
                  <a:lnTo>
                    <a:pt x="27" y="66"/>
                  </a:lnTo>
                  <a:lnTo>
                    <a:pt x="21" y="68"/>
                  </a:lnTo>
                  <a:lnTo>
                    <a:pt x="15" y="66"/>
                  </a:lnTo>
                  <a:lnTo>
                    <a:pt x="11" y="65"/>
                  </a:lnTo>
                  <a:lnTo>
                    <a:pt x="6" y="62"/>
                  </a:lnTo>
                  <a:lnTo>
                    <a:pt x="3" y="59"/>
                  </a:lnTo>
                  <a:lnTo>
                    <a:pt x="2" y="54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329"/>
            <p:cNvSpPr>
              <a:spLocks noEditPoints="1"/>
            </p:cNvSpPr>
            <p:nvPr/>
          </p:nvSpPr>
          <p:spPr bwMode="auto">
            <a:xfrm>
              <a:off x="2223" y="3324"/>
              <a:ext cx="33" cy="56"/>
            </a:xfrm>
            <a:custGeom>
              <a:avLst/>
              <a:gdLst>
                <a:gd name="T0" fmla="*/ 0 w 42"/>
                <a:gd name="T1" fmla="*/ 22 h 68"/>
                <a:gd name="T2" fmla="*/ 0 w 42"/>
                <a:gd name="T3" fmla="*/ 18 h 68"/>
                <a:gd name="T4" fmla="*/ 0 w 42"/>
                <a:gd name="T5" fmla="*/ 13 h 68"/>
                <a:gd name="T6" fmla="*/ 1 w 42"/>
                <a:gd name="T7" fmla="*/ 10 h 68"/>
                <a:gd name="T8" fmla="*/ 2 w 42"/>
                <a:gd name="T9" fmla="*/ 7 h 68"/>
                <a:gd name="T10" fmla="*/ 4 w 42"/>
                <a:gd name="T11" fmla="*/ 4 h 68"/>
                <a:gd name="T12" fmla="*/ 6 w 42"/>
                <a:gd name="T13" fmla="*/ 3 h 68"/>
                <a:gd name="T14" fmla="*/ 7 w 42"/>
                <a:gd name="T15" fmla="*/ 2 h 68"/>
                <a:gd name="T16" fmla="*/ 10 w 42"/>
                <a:gd name="T17" fmla="*/ 0 h 68"/>
                <a:gd name="T18" fmla="*/ 13 w 42"/>
                <a:gd name="T19" fmla="*/ 0 h 68"/>
                <a:gd name="T20" fmla="*/ 16 w 42"/>
                <a:gd name="T21" fmla="*/ 2 h 68"/>
                <a:gd name="T22" fmla="*/ 19 w 42"/>
                <a:gd name="T23" fmla="*/ 2 h 68"/>
                <a:gd name="T24" fmla="*/ 21 w 42"/>
                <a:gd name="T25" fmla="*/ 3 h 68"/>
                <a:gd name="T26" fmla="*/ 23 w 42"/>
                <a:gd name="T27" fmla="*/ 6 h 68"/>
                <a:gd name="T28" fmla="*/ 24 w 42"/>
                <a:gd name="T29" fmla="*/ 10 h 68"/>
                <a:gd name="T30" fmla="*/ 24 w 42"/>
                <a:gd name="T31" fmla="*/ 12 h 68"/>
                <a:gd name="T32" fmla="*/ 26 w 42"/>
                <a:gd name="T33" fmla="*/ 17 h 68"/>
                <a:gd name="T34" fmla="*/ 26 w 42"/>
                <a:gd name="T35" fmla="*/ 22 h 68"/>
                <a:gd name="T36" fmla="*/ 26 w 42"/>
                <a:gd name="T37" fmla="*/ 28 h 68"/>
                <a:gd name="T38" fmla="*/ 24 w 42"/>
                <a:gd name="T39" fmla="*/ 32 h 68"/>
                <a:gd name="T40" fmla="*/ 24 w 42"/>
                <a:gd name="T41" fmla="*/ 36 h 68"/>
                <a:gd name="T42" fmla="*/ 23 w 42"/>
                <a:gd name="T43" fmla="*/ 39 h 68"/>
                <a:gd name="T44" fmla="*/ 22 w 42"/>
                <a:gd name="T45" fmla="*/ 40 h 68"/>
                <a:gd name="T46" fmla="*/ 20 w 42"/>
                <a:gd name="T47" fmla="*/ 43 h 68"/>
                <a:gd name="T48" fmla="*/ 19 w 42"/>
                <a:gd name="T49" fmla="*/ 44 h 68"/>
                <a:gd name="T50" fmla="*/ 16 w 42"/>
                <a:gd name="T51" fmla="*/ 44 h 68"/>
                <a:gd name="T52" fmla="*/ 13 w 42"/>
                <a:gd name="T53" fmla="*/ 46 h 68"/>
                <a:gd name="T54" fmla="*/ 9 w 42"/>
                <a:gd name="T55" fmla="*/ 44 h 68"/>
                <a:gd name="T56" fmla="*/ 6 w 42"/>
                <a:gd name="T57" fmla="*/ 44 h 68"/>
                <a:gd name="T58" fmla="*/ 4 w 42"/>
                <a:gd name="T59" fmla="*/ 40 h 68"/>
                <a:gd name="T60" fmla="*/ 1 w 42"/>
                <a:gd name="T61" fmla="*/ 34 h 68"/>
                <a:gd name="T62" fmla="*/ 0 w 42"/>
                <a:gd name="T63" fmla="*/ 22 h 68"/>
                <a:gd name="T64" fmla="*/ 5 w 42"/>
                <a:gd name="T65" fmla="*/ 22 h 68"/>
                <a:gd name="T66" fmla="*/ 5 w 42"/>
                <a:gd name="T67" fmla="*/ 28 h 68"/>
                <a:gd name="T68" fmla="*/ 6 w 42"/>
                <a:gd name="T69" fmla="*/ 32 h 68"/>
                <a:gd name="T70" fmla="*/ 6 w 42"/>
                <a:gd name="T71" fmla="*/ 35 h 68"/>
                <a:gd name="T72" fmla="*/ 7 w 42"/>
                <a:gd name="T73" fmla="*/ 36 h 68"/>
                <a:gd name="T74" fmla="*/ 9 w 42"/>
                <a:gd name="T75" fmla="*/ 39 h 68"/>
                <a:gd name="T76" fmla="*/ 11 w 42"/>
                <a:gd name="T77" fmla="*/ 40 h 68"/>
                <a:gd name="T78" fmla="*/ 13 w 42"/>
                <a:gd name="T79" fmla="*/ 40 h 68"/>
                <a:gd name="T80" fmla="*/ 15 w 42"/>
                <a:gd name="T81" fmla="*/ 40 h 68"/>
                <a:gd name="T82" fmla="*/ 17 w 42"/>
                <a:gd name="T83" fmla="*/ 39 h 68"/>
                <a:gd name="T84" fmla="*/ 19 w 42"/>
                <a:gd name="T85" fmla="*/ 36 h 68"/>
                <a:gd name="T86" fmla="*/ 19 w 42"/>
                <a:gd name="T87" fmla="*/ 35 h 68"/>
                <a:gd name="T88" fmla="*/ 20 w 42"/>
                <a:gd name="T89" fmla="*/ 32 h 68"/>
                <a:gd name="T90" fmla="*/ 20 w 42"/>
                <a:gd name="T91" fmla="*/ 28 h 68"/>
                <a:gd name="T92" fmla="*/ 20 w 42"/>
                <a:gd name="T93" fmla="*/ 22 h 68"/>
                <a:gd name="T94" fmla="*/ 20 w 42"/>
                <a:gd name="T95" fmla="*/ 18 h 68"/>
                <a:gd name="T96" fmla="*/ 20 w 42"/>
                <a:gd name="T97" fmla="*/ 14 h 68"/>
                <a:gd name="T98" fmla="*/ 19 w 42"/>
                <a:gd name="T99" fmla="*/ 12 h 68"/>
                <a:gd name="T100" fmla="*/ 19 w 42"/>
                <a:gd name="T101" fmla="*/ 10 h 68"/>
                <a:gd name="T102" fmla="*/ 17 w 42"/>
                <a:gd name="T103" fmla="*/ 7 h 68"/>
                <a:gd name="T104" fmla="*/ 15 w 42"/>
                <a:gd name="T105" fmla="*/ 6 h 68"/>
                <a:gd name="T106" fmla="*/ 13 w 42"/>
                <a:gd name="T107" fmla="*/ 6 h 68"/>
                <a:gd name="T108" fmla="*/ 11 w 42"/>
                <a:gd name="T109" fmla="*/ 6 h 68"/>
                <a:gd name="T110" fmla="*/ 9 w 42"/>
                <a:gd name="T111" fmla="*/ 7 h 68"/>
                <a:gd name="T112" fmla="*/ 7 w 42"/>
                <a:gd name="T113" fmla="*/ 8 h 68"/>
                <a:gd name="T114" fmla="*/ 6 w 42"/>
                <a:gd name="T115" fmla="*/ 12 h 68"/>
                <a:gd name="T116" fmla="*/ 6 w 42"/>
                <a:gd name="T117" fmla="*/ 14 h 68"/>
                <a:gd name="T118" fmla="*/ 5 w 42"/>
                <a:gd name="T119" fmla="*/ 18 h 68"/>
                <a:gd name="T120" fmla="*/ 5 w 42"/>
                <a:gd name="T121" fmla="*/ 22 h 6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42" h="68">
                  <a:moveTo>
                    <a:pt x="0" y="33"/>
                  </a:moveTo>
                  <a:lnTo>
                    <a:pt x="0" y="27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3" y="11"/>
                  </a:lnTo>
                  <a:lnTo>
                    <a:pt x="6" y="6"/>
                  </a:lnTo>
                  <a:lnTo>
                    <a:pt x="9" y="5"/>
                  </a:lnTo>
                  <a:lnTo>
                    <a:pt x="12" y="2"/>
                  </a:lnTo>
                  <a:lnTo>
                    <a:pt x="16" y="0"/>
                  </a:lnTo>
                  <a:lnTo>
                    <a:pt x="21" y="0"/>
                  </a:lnTo>
                  <a:lnTo>
                    <a:pt x="25" y="2"/>
                  </a:lnTo>
                  <a:lnTo>
                    <a:pt x="30" y="3"/>
                  </a:lnTo>
                  <a:lnTo>
                    <a:pt x="34" y="5"/>
                  </a:lnTo>
                  <a:lnTo>
                    <a:pt x="37" y="9"/>
                  </a:lnTo>
                  <a:lnTo>
                    <a:pt x="39" y="14"/>
                  </a:lnTo>
                  <a:lnTo>
                    <a:pt x="40" y="18"/>
                  </a:lnTo>
                  <a:lnTo>
                    <a:pt x="42" y="26"/>
                  </a:lnTo>
                  <a:lnTo>
                    <a:pt x="42" y="33"/>
                  </a:lnTo>
                  <a:lnTo>
                    <a:pt x="42" y="41"/>
                  </a:lnTo>
                  <a:lnTo>
                    <a:pt x="40" y="47"/>
                  </a:lnTo>
                  <a:lnTo>
                    <a:pt x="40" y="53"/>
                  </a:lnTo>
                  <a:lnTo>
                    <a:pt x="37" y="57"/>
                  </a:lnTo>
                  <a:lnTo>
                    <a:pt x="36" y="60"/>
                  </a:lnTo>
                  <a:lnTo>
                    <a:pt x="33" y="63"/>
                  </a:lnTo>
                  <a:lnTo>
                    <a:pt x="30" y="66"/>
                  </a:lnTo>
                  <a:lnTo>
                    <a:pt x="25" y="66"/>
                  </a:lnTo>
                  <a:lnTo>
                    <a:pt x="21" y="68"/>
                  </a:lnTo>
                  <a:lnTo>
                    <a:pt x="15" y="66"/>
                  </a:lnTo>
                  <a:lnTo>
                    <a:pt x="10" y="65"/>
                  </a:lnTo>
                  <a:lnTo>
                    <a:pt x="6" y="60"/>
                  </a:lnTo>
                  <a:lnTo>
                    <a:pt x="1" y="50"/>
                  </a:lnTo>
                  <a:lnTo>
                    <a:pt x="0" y="33"/>
                  </a:lnTo>
                  <a:close/>
                  <a:moveTo>
                    <a:pt x="7" y="33"/>
                  </a:moveTo>
                  <a:lnTo>
                    <a:pt x="7" y="41"/>
                  </a:lnTo>
                  <a:lnTo>
                    <a:pt x="9" y="47"/>
                  </a:lnTo>
                  <a:lnTo>
                    <a:pt x="10" y="51"/>
                  </a:lnTo>
                  <a:lnTo>
                    <a:pt x="12" y="54"/>
                  </a:lnTo>
                  <a:lnTo>
                    <a:pt x="15" y="57"/>
                  </a:lnTo>
                  <a:lnTo>
                    <a:pt x="18" y="59"/>
                  </a:lnTo>
                  <a:lnTo>
                    <a:pt x="21" y="60"/>
                  </a:lnTo>
                  <a:lnTo>
                    <a:pt x="24" y="59"/>
                  </a:lnTo>
                  <a:lnTo>
                    <a:pt x="27" y="57"/>
                  </a:lnTo>
                  <a:lnTo>
                    <a:pt x="30" y="54"/>
                  </a:lnTo>
                  <a:lnTo>
                    <a:pt x="31" y="51"/>
                  </a:lnTo>
                  <a:lnTo>
                    <a:pt x="33" y="47"/>
                  </a:lnTo>
                  <a:lnTo>
                    <a:pt x="33" y="41"/>
                  </a:lnTo>
                  <a:lnTo>
                    <a:pt x="33" y="33"/>
                  </a:lnTo>
                  <a:lnTo>
                    <a:pt x="33" y="27"/>
                  </a:lnTo>
                  <a:lnTo>
                    <a:pt x="33" y="21"/>
                  </a:lnTo>
                  <a:lnTo>
                    <a:pt x="31" y="17"/>
                  </a:lnTo>
                  <a:lnTo>
                    <a:pt x="30" y="14"/>
                  </a:lnTo>
                  <a:lnTo>
                    <a:pt x="27" y="11"/>
                  </a:lnTo>
                  <a:lnTo>
                    <a:pt x="24" y="9"/>
                  </a:lnTo>
                  <a:lnTo>
                    <a:pt x="21" y="8"/>
                  </a:lnTo>
                  <a:lnTo>
                    <a:pt x="18" y="9"/>
                  </a:lnTo>
                  <a:lnTo>
                    <a:pt x="15" y="11"/>
                  </a:lnTo>
                  <a:lnTo>
                    <a:pt x="12" y="12"/>
                  </a:lnTo>
                  <a:lnTo>
                    <a:pt x="10" y="17"/>
                  </a:lnTo>
                  <a:lnTo>
                    <a:pt x="9" y="21"/>
                  </a:lnTo>
                  <a:lnTo>
                    <a:pt x="7" y="27"/>
                  </a:lnTo>
                  <a:lnTo>
                    <a:pt x="7" y="3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330"/>
            <p:cNvSpPr>
              <a:spLocks noChangeShapeType="1"/>
            </p:cNvSpPr>
            <p:nvPr/>
          </p:nvSpPr>
          <p:spPr bwMode="auto">
            <a:xfrm flipV="1">
              <a:off x="2474" y="777"/>
              <a:ext cx="11" cy="251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331"/>
            <p:cNvSpPr>
              <a:spLocks noChangeShapeType="1"/>
            </p:cNvSpPr>
            <p:nvPr/>
          </p:nvSpPr>
          <p:spPr bwMode="auto">
            <a:xfrm>
              <a:off x="2455" y="3295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Line 332"/>
            <p:cNvSpPr>
              <a:spLocks noChangeShapeType="1"/>
            </p:cNvSpPr>
            <p:nvPr/>
          </p:nvSpPr>
          <p:spPr bwMode="auto">
            <a:xfrm>
              <a:off x="2455" y="3191"/>
              <a:ext cx="19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Line 333"/>
            <p:cNvSpPr>
              <a:spLocks noChangeShapeType="1"/>
            </p:cNvSpPr>
            <p:nvPr/>
          </p:nvSpPr>
          <p:spPr bwMode="auto">
            <a:xfrm>
              <a:off x="2455" y="3115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334"/>
            <p:cNvSpPr>
              <a:spLocks noChangeShapeType="1"/>
            </p:cNvSpPr>
            <p:nvPr/>
          </p:nvSpPr>
          <p:spPr bwMode="auto">
            <a:xfrm>
              <a:off x="2455" y="3057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Line 335"/>
            <p:cNvSpPr>
              <a:spLocks noChangeShapeType="1"/>
            </p:cNvSpPr>
            <p:nvPr/>
          </p:nvSpPr>
          <p:spPr bwMode="auto">
            <a:xfrm>
              <a:off x="2455" y="3010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Line 336"/>
            <p:cNvSpPr>
              <a:spLocks noChangeShapeType="1"/>
            </p:cNvSpPr>
            <p:nvPr/>
          </p:nvSpPr>
          <p:spPr bwMode="auto">
            <a:xfrm>
              <a:off x="2455" y="2970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337"/>
            <p:cNvSpPr>
              <a:spLocks noChangeShapeType="1"/>
            </p:cNvSpPr>
            <p:nvPr/>
          </p:nvSpPr>
          <p:spPr bwMode="auto">
            <a:xfrm>
              <a:off x="2455" y="2935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338"/>
            <p:cNvSpPr>
              <a:spLocks noChangeShapeType="1"/>
            </p:cNvSpPr>
            <p:nvPr/>
          </p:nvSpPr>
          <p:spPr bwMode="auto">
            <a:xfrm>
              <a:off x="2455" y="2904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Line 339"/>
            <p:cNvSpPr>
              <a:spLocks noChangeShapeType="1"/>
            </p:cNvSpPr>
            <p:nvPr/>
          </p:nvSpPr>
          <p:spPr bwMode="auto">
            <a:xfrm>
              <a:off x="2435" y="2877"/>
              <a:ext cx="39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Line 340"/>
            <p:cNvSpPr>
              <a:spLocks noChangeShapeType="1"/>
            </p:cNvSpPr>
            <p:nvPr/>
          </p:nvSpPr>
          <p:spPr bwMode="auto">
            <a:xfrm>
              <a:off x="2455" y="2695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Line 341"/>
            <p:cNvSpPr>
              <a:spLocks noChangeShapeType="1"/>
            </p:cNvSpPr>
            <p:nvPr/>
          </p:nvSpPr>
          <p:spPr bwMode="auto">
            <a:xfrm>
              <a:off x="2455" y="2591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Line 342"/>
            <p:cNvSpPr>
              <a:spLocks noChangeShapeType="1"/>
            </p:cNvSpPr>
            <p:nvPr/>
          </p:nvSpPr>
          <p:spPr bwMode="auto">
            <a:xfrm>
              <a:off x="2455" y="2516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Line 343"/>
            <p:cNvSpPr>
              <a:spLocks noChangeShapeType="1"/>
            </p:cNvSpPr>
            <p:nvPr/>
          </p:nvSpPr>
          <p:spPr bwMode="auto">
            <a:xfrm>
              <a:off x="2455" y="2457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344"/>
            <p:cNvSpPr>
              <a:spLocks noChangeShapeType="1"/>
            </p:cNvSpPr>
            <p:nvPr/>
          </p:nvSpPr>
          <p:spPr bwMode="auto">
            <a:xfrm>
              <a:off x="2455" y="2409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345"/>
            <p:cNvSpPr>
              <a:spLocks noChangeShapeType="1"/>
            </p:cNvSpPr>
            <p:nvPr/>
          </p:nvSpPr>
          <p:spPr bwMode="auto">
            <a:xfrm>
              <a:off x="2455" y="2369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346"/>
            <p:cNvSpPr>
              <a:spLocks noChangeShapeType="1"/>
            </p:cNvSpPr>
            <p:nvPr/>
          </p:nvSpPr>
          <p:spPr bwMode="auto">
            <a:xfrm>
              <a:off x="2455" y="2334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Line 347"/>
            <p:cNvSpPr>
              <a:spLocks noChangeShapeType="1"/>
            </p:cNvSpPr>
            <p:nvPr/>
          </p:nvSpPr>
          <p:spPr bwMode="auto">
            <a:xfrm>
              <a:off x="2455" y="2303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Line 348"/>
            <p:cNvSpPr>
              <a:spLocks noChangeShapeType="1"/>
            </p:cNvSpPr>
            <p:nvPr/>
          </p:nvSpPr>
          <p:spPr bwMode="auto">
            <a:xfrm>
              <a:off x="2435" y="2276"/>
              <a:ext cx="3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Line 349"/>
            <p:cNvSpPr>
              <a:spLocks noChangeShapeType="1"/>
            </p:cNvSpPr>
            <p:nvPr/>
          </p:nvSpPr>
          <p:spPr bwMode="auto">
            <a:xfrm>
              <a:off x="2455" y="2096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Line 350"/>
            <p:cNvSpPr>
              <a:spLocks noChangeShapeType="1"/>
            </p:cNvSpPr>
            <p:nvPr/>
          </p:nvSpPr>
          <p:spPr bwMode="auto">
            <a:xfrm>
              <a:off x="2455" y="1990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Line 351"/>
            <p:cNvSpPr>
              <a:spLocks noChangeShapeType="1"/>
            </p:cNvSpPr>
            <p:nvPr/>
          </p:nvSpPr>
          <p:spPr bwMode="auto">
            <a:xfrm>
              <a:off x="2455" y="1915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Line 352"/>
            <p:cNvSpPr>
              <a:spLocks noChangeShapeType="1"/>
            </p:cNvSpPr>
            <p:nvPr/>
          </p:nvSpPr>
          <p:spPr bwMode="auto">
            <a:xfrm>
              <a:off x="2455" y="1857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Line 353"/>
            <p:cNvSpPr>
              <a:spLocks noChangeShapeType="1"/>
            </p:cNvSpPr>
            <p:nvPr/>
          </p:nvSpPr>
          <p:spPr bwMode="auto">
            <a:xfrm>
              <a:off x="2455" y="1809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Line 354"/>
            <p:cNvSpPr>
              <a:spLocks noChangeShapeType="1"/>
            </p:cNvSpPr>
            <p:nvPr/>
          </p:nvSpPr>
          <p:spPr bwMode="auto">
            <a:xfrm>
              <a:off x="2455" y="1770"/>
              <a:ext cx="19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Line 355"/>
            <p:cNvSpPr>
              <a:spLocks noChangeShapeType="1"/>
            </p:cNvSpPr>
            <p:nvPr/>
          </p:nvSpPr>
          <p:spPr bwMode="auto">
            <a:xfrm>
              <a:off x="2455" y="1735"/>
              <a:ext cx="19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Line 356"/>
            <p:cNvSpPr>
              <a:spLocks noChangeShapeType="1"/>
            </p:cNvSpPr>
            <p:nvPr/>
          </p:nvSpPr>
          <p:spPr bwMode="auto">
            <a:xfrm>
              <a:off x="2455" y="1705"/>
              <a:ext cx="19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Line 357"/>
            <p:cNvSpPr>
              <a:spLocks noChangeShapeType="1"/>
            </p:cNvSpPr>
            <p:nvPr/>
          </p:nvSpPr>
          <p:spPr bwMode="auto">
            <a:xfrm>
              <a:off x="2435" y="1677"/>
              <a:ext cx="3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Line 358"/>
            <p:cNvSpPr>
              <a:spLocks noChangeShapeType="1"/>
            </p:cNvSpPr>
            <p:nvPr/>
          </p:nvSpPr>
          <p:spPr bwMode="auto">
            <a:xfrm>
              <a:off x="2455" y="1496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Line 359"/>
            <p:cNvSpPr>
              <a:spLocks noChangeShapeType="1"/>
            </p:cNvSpPr>
            <p:nvPr/>
          </p:nvSpPr>
          <p:spPr bwMode="auto">
            <a:xfrm>
              <a:off x="2455" y="1390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Line 360"/>
            <p:cNvSpPr>
              <a:spLocks noChangeShapeType="1"/>
            </p:cNvSpPr>
            <p:nvPr/>
          </p:nvSpPr>
          <p:spPr bwMode="auto">
            <a:xfrm>
              <a:off x="2455" y="1316"/>
              <a:ext cx="19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Line 361"/>
            <p:cNvSpPr>
              <a:spLocks noChangeShapeType="1"/>
            </p:cNvSpPr>
            <p:nvPr/>
          </p:nvSpPr>
          <p:spPr bwMode="auto">
            <a:xfrm>
              <a:off x="2455" y="1258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Line 362"/>
            <p:cNvSpPr>
              <a:spLocks noChangeShapeType="1"/>
            </p:cNvSpPr>
            <p:nvPr/>
          </p:nvSpPr>
          <p:spPr bwMode="auto">
            <a:xfrm>
              <a:off x="2455" y="1209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Line 363"/>
            <p:cNvSpPr>
              <a:spLocks noChangeShapeType="1"/>
            </p:cNvSpPr>
            <p:nvPr/>
          </p:nvSpPr>
          <p:spPr bwMode="auto">
            <a:xfrm>
              <a:off x="2455" y="1169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Line 364"/>
            <p:cNvSpPr>
              <a:spLocks noChangeShapeType="1"/>
            </p:cNvSpPr>
            <p:nvPr/>
          </p:nvSpPr>
          <p:spPr bwMode="auto">
            <a:xfrm>
              <a:off x="2455" y="1134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Line 366"/>
            <p:cNvSpPr>
              <a:spLocks noChangeShapeType="1"/>
            </p:cNvSpPr>
            <p:nvPr/>
          </p:nvSpPr>
          <p:spPr bwMode="auto">
            <a:xfrm>
              <a:off x="2435" y="780"/>
              <a:ext cx="3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Line 367"/>
            <p:cNvSpPr>
              <a:spLocks noChangeShapeType="1"/>
            </p:cNvSpPr>
            <p:nvPr/>
          </p:nvSpPr>
          <p:spPr bwMode="auto">
            <a:xfrm>
              <a:off x="696" y="780"/>
              <a:ext cx="1789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Line 368"/>
            <p:cNvSpPr>
              <a:spLocks noChangeShapeType="1"/>
            </p:cNvSpPr>
            <p:nvPr/>
          </p:nvSpPr>
          <p:spPr bwMode="auto">
            <a:xfrm flipV="1">
              <a:off x="685" y="1076"/>
              <a:ext cx="1" cy="4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Line 369"/>
            <p:cNvSpPr>
              <a:spLocks noChangeShapeType="1"/>
            </p:cNvSpPr>
            <p:nvPr/>
          </p:nvSpPr>
          <p:spPr bwMode="auto">
            <a:xfrm flipV="1">
              <a:off x="788" y="780"/>
              <a:ext cx="0" cy="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Line 370"/>
            <p:cNvSpPr>
              <a:spLocks noChangeShapeType="1"/>
            </p:cNvSpPr>
            <p:nvPr/>
          </p:nvSpPr>
          <p:spPr bwMode="auto">
            <a:xfrm flipV="1">
              <a:off x="889" y="780"/>
              <a:ext cx="0" cy="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Line 371"/>
            <p:cNvSpPr>
              <a:spLocks noChangeShapeType="1"/>
            </p:cNvSpPr>
            <p:nvPr/>
          </p:nvSpPr>
          <p:spPr bwMode="auto">
            <a:xfrm flipV="1">
              <a:off x="991" y="780"/>
              <a:ext cx="1" cy="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Line 372"/>
            <p:cNvSpPr>
              <a:spLocks noChangeShapeType="1"/>
            </p:cNvSpPr>
            <p:nvPr/>
          </p:nvSpPr>
          <p:spPr bwMode="auto">
            <a:xfrm flipV="1">
              <a:off x="1094" y="780"/>
              <a:ext cx="1" cy="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Line 373"/>
            <p:cNvSpPr>
              <a:spLocks noChangeShapeType="1"/>
            </p:cNvSpPr>
            <p:nvPr/>
          </p:nvSpPr>
          <p:spPr bwMode="auto">
            <a:xfrm flipV="1">
              <a:off x="1195" y="780"/>
              <a:ext cx="1" cy="4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Line 374"/>
            <p:cNvSpPr>
              <a:spLocks noChangeShapeType="1"/>
            </p:cNvSpPr>
            <p:nvPr/>
          </p:nvSpPr>
          <p:spPr bwMode="auto">
            <a:xfrm flipV="1">
              <a:off x="1298" y="780"/>
              <a:ext cx="1" cy="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Line 375"/>
            <p:cNvSpPr>
              <a:spLocks noChangeShapeType="1"/>
            </p:cNvSpPr>
            <p:nvPr/>
          </p:nvSpPr>
          <p:spPr bwMode="auto">
            <a:xfrm flipV="1">
              <a:off x="1401" y="780"/>
              <a:ext cx="1" cy="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Line 376"/>
            <p:cNvSpPr>
              <a:spLocks noChangeShapeType="1"/>
            </p:cNvSpPr>
            <p:nvPr/>
          </p:nvSpPr>
          <p:spPr bwMode="auto">
            <a:xfrm flipV="1">
              <a:off x="1503" y="780"/>
              <a:ext cx="1" cy="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Line 377"/>
            <p:cNvSpPr>
              <a:spLocks noChangeShapeType="1"/>
            </p:cNvSpPr>
            <p:nvPr/>
          </p:nvSpPr>
          <p:spPr bwMode="auto">
            <a:xfrm flipV="1">
              <a:off x="1605" y="780"/>
              <a:ext cx="0" cy="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Line 378"/>
            <p:cNvSpPr>
              <a:spLocks noChangeShapeType="1"/>
            </p:cNvSpPr>
            <p:nvPr/>
          </p:nvSpPr>
          <p:spPr bwMode="auto">
            <a:xfrm flipV="1">
              <a:off x="1707" y="780"/>
              <a:ext cx="1" cy="4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Line 379"/>
            <p:cNvSpPr>
              <a:spLocks noChangeShapeType="1"/>
            </p:cNvSpPr>
            <p:nvPr/>
          </p:nvSpPr>
          <p:spPr bwMode="auto">
            <a:xfrm flipV="1">
              <a:off x="1810" y="780"/>
              <a:ext cx="1" cy="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Line 380"/>
            <p:cNvSpPr>
              <a:spLocks noChangeShapeType="1"/>
            </p:cNvSpPr>
            <p:nvPr/>
          </p:nvSpPr>
          <p:spPr bwMode="auto">
            <a:xfrm flipV="1">
              <a:off x="1913" y="780"/>
              <a:ext cx="1" cy="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Line 381"/>
            <p:cNvSpPr>
              <a:spLocks noChangeShapeType="1"/>
            </p:cNvSpPr>
            <p:nvPr/>
          </p:nvSpPr>
          <p:spPr bwMode="auto">
            <a:xfrm flipV="1">
              <a:off x="2014" y="780"/>
              <a:ext cx="1" cy="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Line 382"/>
            <p:cNvSpPr>
              <a:spLocks noChangeShapeType="1"/>
            </p:cNvSpPr>
            <p:nvPr/>
          </p:nvSpPr>
          <p:spPr bwMode="auto">
            <a:xfrm flipV="1">
              <a:off x="2117" y="780"/>
              <a:ext cx="0" cy="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Line 384"/>
            <p:cNvSpPr>
              <a:spLocks noChangeShapeType="1"/>
            </p:cNvSpPr>
            <p:nvPr/>
          </p:nvSpPr>
          <p:spPr bwMode="auto">
            <a:xfrm flipV="1">
              <a:off x="2219" y="780"/>
              <a:ext cx="0" cy="4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Line 385"/>
            <p:cNvSpPr>
              <a:spLocks noChangeShapeType="1"/>
            </p:cNvSpPr>
            <p:nvPr/>
          </p:nvSpPr>
          <p:spPr bwMode="auto">
            <a:xfrm flipV="1">
              <a:off x="2321" y="780"/>
              <a:ext cx="1" cy="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Line 386"/>
            <p:cNvSpPr>
              <a:spLocks noChangeShapeType="1"/>
            </p:cNvSpPr>
            <p:nvPr/>
          </p:nvSpPr>
          <p:spPr bwMode="auto">
            <a:xfrm flipV="1">
              <a:off x="2423" y="780"/>
              <a:ext cx="1" cy="2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Line 387"/>
            <p:cNvSpPr>
              <a:spLocks noChangeShapeType="1"/>
            </p:cNvSpPr>
            <p:nvPr/>
          </p:nvSpPr>
          <p:spPr bwMode="auto">
            <a:xfrm flipV="1">
              <a:off x="692" y="1189"/>
              <a:ext cx="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Line 388"/>
            <p:cNvSpPr>
              <a:spLocks noChangeShapeType="1"/>
            </p:cNvSpPr>
            <p:nvPr/>
          </p:nvSpPr>
          <p:spPr bwMode="auto">
            <a:xfrm flipV="1">
              <a:off x="692" y="1186"/>
              <a:ext cx="1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Line 389"/>
            <p:cNvSpPr>
              <a:spLocks noChangeShapeType="1"/>
            </p:cNvSpPr>
            <p:nvPr/>
          </p:nvSpPr>
          <p:spPr bwMode="auto">
            <a:xfrm flipV="1">
              <a:off x="701" y="1274"/>
              <a:ext cx="0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Line 390"/>
            <p:cNvSpPr>
              <a:spLocks noChangeShapeType="1"/>
            </p:cNvSpPr>
            <p:nvPr/>
          </p:nvSpPr>
          <p:spPr bwMode="auto">
            <a:xfrm flipV="1">
              <a:off x="701" y="1271"/>
              <a:ext cx="0" cy="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391"/>
            <p:cNvSpPr>
              <a:spLocks/>
            </p:cNvSpPr>
            <p:nvPr/>
          </p:nvSpPr>
          <p:spPr bwMode="auto">
            <a:xfrm>
              <a:off x="687" y="1319"/>
              <a:ext cx="41" cy="42"/>
            </a:xfrm>
            <a:custGeom>
              <a:avLst/>
              <a:gdLst>
                <a:gd name="T0" fmla="*/ 33 w 51"/>
                <a:gd name="T1" fmla="*/ 17 h 51"/>
                <a:gd name="T2" fmla="*/ 31 w 51"/>
                <a:gd name="T3" fmla="*/ 8 h 51"/>
                <a:gd name="T4" fmla="*/ 25 w 51"/>
                <a:gd name="T5" fmla="*/ 2 h 51"/>
                <a:gd name="T6" fmla="*/ 17 w 51"/>
                <a:gd name="T7" fmla="*/ 0 h 51"/>
                <a:gd name="T8" fmla="*/ 8 w 51"/>
                <a:gd name="T9" fmla="*/ 2 h 51"/>
                <a:gd name="T10" fmla="*/ 2 w 51"/>
                <a:gd name="T11" fmla="*/ 8 h 51"/>
                <a:gd name="T12" fmla="*/ 0 w 51"/>
                <a:gd name="T13" fmla="*/ 17 h 51"/>
                <a:gd name="T14" fmla="*/ 2 w 51"/>
                <a:gd name="T15" fmla="*/ 26 h 51"/>
                <a:gd name="T16" fmla="*/ 8 w 51"/>
                <a:gd name="T17" fmla="*/ 33 h 51"/>
                <a:gd name="T18" fmla="*/ 17 w 51"/>
                <a:gd name="T19" fmla="*/ 35 h 51"/>
                <a:gd name="T20" fmla="*/ 25 w 51"/>
                <a:gd name="T21" fmla="*/ 33 h 51"/>
                <a:gd name="T22" fmla="*/ 31 w 51"/>
                <a:gd name="T23" fmla="*/ 26 h 51"/>
                <a:gd name="T24" fmla="*/ 33 w 51"/>
                <a:gd name="T25" fmla="*/ 17 h 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51">
                  <a:moveTo>
                    <a:pt x="51" y="26"/>
                  </a:moveTo>
                  <a:lnTo>
                    <a:pt x="48" y="12"/>
                  </a:lnTo>
                  <a:lnTo>
                    <a:pt x="39" y="3"/>
                  </a:lnTo>
                  <a:lnTo>
                    <a:pt x="26" y="0"/>
                  </a:lnTo>
                  <a:lnTo>
                    <a:pt x="12" y="3"/>
                  </a:lnTo>
                  <a:lnTo>
                    <a:pt x="3" y="12"/>
                  </a:lnTo>
                  <a:lnTo>
                    <a:pt x="0" y="26"/>
                  </a:lnTo>
                  <a:lnTo>
                    <a:pt x="3" y="39"/>
                  </a:lnTo>
                  <a:lnTo>
                    <a:pt x="12" y="48"/>
                  </a:lnTo>
                  <a:lnTo>
                    <a:pt x="26" y="51"/>
                  </a:lnTo>
                  <a:lnTo>
                    <a:pt x="39" y="48"/>
                  </a:lnTo>
                  <a:lnTo>
                    <a:pt x="48" y="39"/>
                  </a:lnTo>
                  <a:lnTo>
                    <a:pt x="51" y="26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Freeform 392"/>
            <p:cNvSpPr>
              <a:spLocks/>
            </p:cNvSpPr>
            <p:nvPr/>
          </p:nvSpPr>
          <p:spPr bwMode="auto">
            <a:xfrm>
              <a:off x="694" y="1377"/>
              <a:ext cx="41" cy="43"/>
            </a:xfrm>
            <a:custGeom>
              <a:avLst/>
              <a:gdLst>
                <a:gd name="T0" fmla="*/ 33 w 51"/>
                <a:gd name="T1" fmla="*/ 19 h 51"/>
                <a:gd name="T2" fmla="*/ 31 w 51"/>
                <a:gd name="T3" fmla="*/ 8 h 51"/>
                <a:gd name="T4" fmla="*/ 25 w 51"/>
                <a:gd name="T5" fmla="*/ 3 h 51"/>
                <a:gd name="T6" fmla="*/ 17 w 51"/>
                <a:gd name="T7" fmla="*/ 0 h 51"/>
                <a:gd name="T8" fmla="*/ 8 w 51"/>
                <a:gd name="T9" fmla="*/ 3 h 51"/>
                <a:gd name="T10" fmla="*/ 2 w 51"/>
                <a:gd name="T11" fmla="*/ 8 h 51"/>
                <a:gd name="T12" fmla="*/ 0 w 51"/>
                <a:gd name="T13" fmla="*/ 19 h 51"/>
                <a:gd name="T14" fmla="*/ 2 w 51"/>
                <a:gd name="T15" fmla="*/ 28 h 51"/>
                <a:gd name="T16" fmla="*/ 8 w 51"/>
                <a:gd name="T17" fmla="*/ 34 h 51"/>
                <a:gd name="T18" fmla="*/ 17 w 51"/>
                <a:gd name="T19" fmla="*/ 36 h 51"/>
                <a:gd name="T20" fmla="*/ 25 w 51"/>
                <a:gd name="T21" fmla="*/ 34 h 51"/>
                <a:gd name="T22" fmla="*/ 31 w 51"/>
                <a:gd name="T23" fmla="*/ 28 h 51"/>
                <a:gd name="T24" fmla="*/ 33 w 51"/>
                <a:gd name="T25" fmla="*/ 19 h 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51">
                  <a:moveTo>
                    <a:pt x="51" y="26"/>
                  </a:moveTo>
                  <a:lnTo>
                    <a:pt x="48" y="12"/>
                  </a:lnTo>
                  <a:lnTo>
                    <a:pt x="39" y="3"/>
                  </a:lnTo>
                  <a:lnTo>
                    <a:pt x="26" y="0"/>
                  </a:lnTo>
                  <a:lnTo>
                    <a:pt x="12" y="3"/>
                  </a:lnTo>
                  <a:lnTo>
                    <a:pt x="3" y="12"/>
                  </a:lnTo>
                  <a:lnTo>
                    <a:pt x="0" y="26"/>
                  </a:lnTo>
                  <a:lnTo>
                    <a:pt x="3" y="39"/>
                  </a:lnTo>
                  <a:lnTo>
                    <a:pt x="12" y="48"/>
                  </a:lnTo>
                  <a:lnTo>
                    <a:pt x="26" y="51"/>
                  </a:lnTo>
                  <a:lnTo>
                    <a:pt x="39" y="48"/>
                  </a:lnTo>
                  <a:lnTo>
                    <a:pt x="48" y="39"/>
                  </a:lnTo>
                  <a:lnTo>
                    <a:pt x="51" y="26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393"/>
            <p:cNvSpPr>
              <a:spLocks/>
            </p:cNvSpPr>
            <p:nvPr/>
          </p:nvSpPr>
          <p:spPr bwMode="auto">
            <a:xfrm>
              <a:off x="703" y="1427"/>
              <a:ext cx="41" cy="43"/>
            </a:xfrm>
            <a:custGeom>
              <a:avLst/>
              <a:gdLst>
                <a:gd name="T0" fmla="*/ 33 w 51"/>
                <a:gd name="T1" fmla="*/ 19 h 51"/>
                <a:gd name="T2" fmla="*/ 31 w 51"/>
                <a:gd name="T3" fmla="*/ 8 h 51"/>
                <a:gd name="T4" fmla="*/ 25 w 51"/>
                <a:gd name="T5" fmla="*/ 3 h 51"/>
                <a:gd name="T6" fmla="*/ 16 w 51"/>
                <a:gd name="T7" fmla="*/ 0 h 51"/>
                <a:gd name="T8" fmla="*/ 8 w 51"/>
                <a:gd name="T9" fmla="*/ 3 h 51"/>
                <a:gd name="T10" fmla="*/ 2 w 51"/>
                <a:gd name="T11" fmla="*/ 8 h 51"/>
                <a:gd name="T12" fmla="*/ 0 w 51"/>
                <a:gd name="T13" fmla="*/ 19 h 51"/>
                <a:gd name="T14" fmla="*/ 2 w 51"/>
                <a:gd name="T15" fmla="*/ 28 h 51"/>
                <a:gd name="T16" fmla="*/ 8 w 51"/>
                <a:gd name="T17" fmla="*/ 34 h 51"/>
                <a:gd name="T18" fmla="*/ 16 w 51"/>
                <a:gd name="T19" fmla="*/ 36 h 51"/>
                <a:gd name="T20" fmla="*/ 25 w 51"/>
                <a:gd name="T21" fmla="*/ 34 h 51"/>
                <a:gd name="T22" fmla="*/ 31 w 51"/>
                <a:gd name="T23" fmla="*/ 28 h 51"/>
                <a:gd name="T24" fmla="*/ 33 w 51"/>
                <a:gd name="T25" fmla="*/ 19 h 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51">
                  <a:moveTo>
                    <a:pt x="51" y="26"/>
                  </a:moveTo>
                  <a:lnTo>
                    <a:pt x="48" y="12"/>
                  </a:lnTo>
                  <a:lnTo>
                    <a:pt x="39" y="3"/>
                  </a:lnTo>
                  <a:lnTo>
                    <a:pt x="25" y="0"/>
                  </a:lnTo>
                  <a:lnTo>
                    <a:pt x="12" y="3"/>
                  </a:lnTo>
                  <a:lnTo>
                    <a:pt x="3" y="12"/>
                  </a:lnTo>
                  <a:lnTo>
                    <a:pt x="0" y="26"/>
                  </a:lnTo>
                  <a:lnTo>
                    <a:pt x="3" y="39"/>
                  </a:lnTo>
                  <a:lnTo>
                    <a:pt x="12" y="48"/>
                  </a:lnTo>
                  <a:lnTo>
                    <a:pt x="25" y="51"/>
                  </a:lnTo>
                  <a:lnTo>
                    <a:pt x="39" y="48"/>
                  </a:lnTo>
                  <a:lnTo>
                    <a:pt x="48" y="39"/>
                  </a:lnTo>
                  <a:lnTo>
                    <a:pt x="51" y="26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394"/>
            <p:cNvSpPr>
              <a:spLocks/>
            </p:cNvSpPr>
            <p:nvPr/>
          </p:nvSpPr>
          <p:spPr bwMode="auto">
            <a:xfrm>
              <a:off x="716" y="1507"/>
              <a:ext cx="40" cy="43"/>
            </a:xfrm>
            <a:custGeom>
              <a:avLst/>
              <a:gdLst>
                <a:gd name="T0" fmla="*/ 31 w 51"/>
                <a:gd name="T1" fmla="*/ 19 h 51"/>
                <a:gd name="T2" fmla="*/ 30 w 51"/>
                <a:gd name="T3" fmla="*/ 8 h 51"/>
                <a:gd name="T4" fmla="*/ 24 w 51"/>
                <a:gd name="T5" fmla="*/ 3 h 51"/>
                <a:gd name="T6" fmla="*/ 16 w 51"/>
                <a:gd name="T7" fmla="*/ 0 h 51"/>
                <a:gd name="T8" fmla="*/ 7 w 51"/>
                <a:gd name="T9" fmla="*/ 3 h 51"/>
                <a:gd name="T10" fmla="*/ 2 w 51"/>
                <a:gd name="T11" fmla="*/ 8 h 51"/>
                <a:gd name="T12" fmla="*/ 0 w 51"/>
                <a:gd name="T13" fmla="*/ 19 h 51"/>
                <a:gd name="T14" fmla="*/ 2 w 51"/>
                <a:gd name="T15" fmla="*/ 28 h 51"/>
                <a:gd name="T16" fmla="*/ 7 w 51"/>
                <a:gd name="T17" fmla="*/ 34 h 51"/>
                <a:gd name="T18" fmla="*/ 16 w 51"/>
                <a:gd name="T19" fmla="*/ 36 h 51"/>
                <a:gd name="T20" fmla="*/ 24 w 51"/>
                <a:gd name="T21" fmla="*/ 34 h 51"/>
                <a:gd name="T22" fmla="*/ 30 w 51"/>
                <a:gd name="T23" fmla="*/ 28 h 51"/>
                <a:gd name="T24" fmla="*/ 31 w 51"/>
                <a:gd name="T25" fmla="*/ 19 h 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51">
                  <a:moveTo>
                    <a:pt x="51" y="26"/>
                  </a:moveTo>
                  <a:lnTo>
                    <a:pt x="48" y="12"/>
                  </a:lnTo>
                  <a:lnTo>
                    <a:pt x="39" y="3"/>
                  </a:lnTo>
                  <a:lnTo>
                    <a:pt x="26" y="0"/>
                  </a:lnTo>
                  <a:lnTo>
                    <a:pt x="12" y="3"/>
                  </a:lnTo>
                  <a:lnTo>
                    <a:pt x="3" y="12"/>
                  </a:lnTo>
                  <a:lnTo>
                    <a:pt x="0" y="26"/>
                  </a:lnTo>
                  <a:lnTo>
                    <a:pt x="3" y="39"/>
                  </a:lnTo>
                  <a:lnTo>
                    <a:pt x="12" y="48"/>
                  </a:lnTo>
                  <a:lnTo>
                    <a:pt x="26" y="51"/>
                  </a:lnTo>
                  <a:lnTo>
                    <a:pt x="39" y="48"/>
                  </a:lnTo>
                  <a:lnTo>
                    <a:pt x="48" y="39"/>
                  </a:lnTo>
                  <a:lnTo>
                    <a:pt x="51" y="26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395"/>
            <p:cNvSpPr>
              <a:spLocks/>
            </p:cNvSpPr>
            <p:nvPr/>
          </p:nvSpPr>
          <p:spPr bwMode="auto">
            <a:xfrm>
              <a:off x="728" y="1576"/>
              <a:ext cx="40" cy="43"/>
            </a:xfrm>
            <a:custGeom>
              <a:avLst/>
              <a:gdLst>
                <a:gd name="T0" fmla="*/ 31 w 51"/>
                <a:gd name="T1" fmla="*/ 18 h 51"/>
                <a:gd name="T2" fmla="*/ 30 w 51"/>
                <a:gd name="T3" fmla="*/ 8 h 51"/>
                <a:gd name="T4" fmla="*/ 24 w 51"/>
                <a:gd name="T5" fmla="*/ 3 h 51"/>
                <a:gd name="T6" fmla="*/ 16 w 51"/>
                <a:gd name="T7" fmla="*/ 0 h 51"/>
                <a:gd name="T8" fmla="*/ 7 w 51"/>
                <a:gd name="T9" fmla="*/ 3 h 51"/>
                <a:gd name="T10" fmla="*/ 2 w 51"/>
                <a:gd name="T11" fmla="*/ 8 h 51"/>
                <a:gd name="T12" fmla="*/ 0 w 51"/>
                <a:gd name="T13" fmla="*/ 18 h 51"/>
                <a:gd name="T14" fmla="*/ 2 w 51"/>
                <a:gd name="T15" fmla="*/ 28 h 51"/>
                <a:gd name="T16" fmla="*/ 7 w 51"/>
                <a:gd name="T17" fmla="*/ 34 h 51"/>
                <a:gd name="T18" fmla="*/ 16 w 51"/>
                <a:gd name="T19" fmla="*/ 36 h 51"/>
                <a:gd name="T20" fmla="*/ 24 w 51"/>
                <a:gd name="T21" fmla="*/ 34 h 51"/>
                <a:gd name="T22" fmla="*/ 30 w 51"/>
                <a:gd name="T23" fmla="*/ 28 h 51"/>
                <a:gd name="T24" fmla="*/ 31 w 51"/>
                <a:gd name="T25" fmla="*/ 18 h 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51">
                  <a:moveTo>
                    <a:pt x="51" y="25"/>
                  </a:moveTo>
                  <a:lnTo>
                    <a:pt x="48" y="12"/>
                  </a:lnTo>
                  <a:lnTo>
                    <a:pt x="39" y="3"/>
                  </a:lnTo>
                  <a:lnTo>
                    <a:pt x="26" y="0"/>
                  </a:lnTo>
                  <a:lnTo>
                    <a:pt x="12" y="3"/>
                  </a:lnTo>
                  <a:lnTo>
                    <a:pt x="3" y="12"/>
                  </a:lnTo>
                  <a:lnTo>
                    <a:pt x="0" y="25"/>
                  </a:lnTo>
                  <a:lnTo>
                    <a:pt x="3" y="39"/>
                  </a:lnTo>
                  <a:lnTo>
                    <a:pt x="12" y="48"/>
                  </a:lnTo>
                  <a:lnTo>
                    <a:pt x="26" y="51"/>
                  </a:lnTo>
                  <a:lnTo>
                    <a:pt x="39" y="48"/>
                  </a:lnTo>
                  <a:lnTo>
                    <a:pt x="48" y="39"/>
                  </a:lnTo>
                  <a:lnTo>
                    <a:pt x="51" y="2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396"/>
            <p:cNvSpPr>
              <a:spLocks/>
            </p:cNvSpPr>
            <p:nvPr/>
          </p:nvSpPr>
          <p:spPr bwMode="auto">
            <a:xfrm>
              <a:off x="741" y="1637"/>
              <a:ext cx="41" cy="43"/>
            </a:xfrm>
            <a:custGeom>
              <a:avLst/>
              <a:gdLst>
                <a:gd name="T0" fmla="*/ 33 w 51"/>
                <a:gd name="T1" fmla="*/ 19 h 51"/>
                <a:gd name="T2" fmla="*/ 31 w 51"/>
                <a:gd name="T3" fmla="*/ 8 h 51"/>
                <a:gd name="T4" fmla="*/ 25 w 51"/>
                <a:gd name="T5" fmla="*/ 3 h 51"/>
                <a:gd name="T6" fmla="*/ 16 w 51"/>
                <a:gd name="T7" fmla="*/ 0 h 51"/>
                <a:gd name="T8" fmla="*/ 8 w 51"/>
                <a:gd name="T9" fmla="*/ 3 h 51"/>
                <a:gd name="T10" fmla="*/ 2 w 51"/>
                <a:gd name="T11" fmla="*/ 8 h 51"/>
                <a:gd name="T12" fmla="*/ 0 w 51"/>
                <a:gd name="T13" fmla="*/ 19 h 51"/>
                <a:gd name="T14" fmla="*/ 2 w 51"/>
                <a:gd name="T15" fmla="*/ 28 h 51"/>
                <a:gd name="T16" fmla="*/ 8 w 51"/>
                <a:gd name="T17" fmla="*/ 34 h 51"/>
                <a:gd name="T18" fmla="*/ 16 w 51"/>
                <a:gd name="T19" fmla="*/ 36 h 51"/>
                <a:gd name="T20" fmla="*/ 25 w 51"/>
                <a:gd name="T21" fmla="*/ 34 h 51"/>
                <a:gd name="T22" fmla="*/ 31 w 51"/>
                <a:gd name="T23" fmla="*/ 28 h 51"/>
                <a:gd name="T24" fmla="*/ 33 w 51"/>
                <a:gd name="T25" fmla="*/ 19 h 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51">
                  <a:moveTo>
                    <a:pt x="51" y="26"/>
                  </a:moveTo>
                  <a:lnTo>
                    <a:pt x="48" y="12"/>
                  </a:lnTo>
                  <a:lnTo>
                    <a:pt x="39" y="3"/>
                  </a:lnTo>
                  <a:lnTo>
                    <a:pt x="25" y="0"/>
                  </a:lnTo>
                  <a:lnTo>
                    <a:pt x="12" y="3"/>
                  </a:lnTo>
                  <a:lnTo>
                    <a:pt x="3" y="12"/>
                  </a:lnTo>
                  <a:lnTo>
                    <a:pt x="0" y="26"/>
                  </a:lnTo>
                  <a:lnTo>
                    <a:pt x="3" y="39"/>
                  </a:lnTo>
                  <a:lnTo>
                    <a:pt x="12" y="48"/>
                  </a:lnTo>
                  <a:lnTo>
                    <a:pt x="25" y="51"/>
                  </a:lnTo>
                  <a:lnTo>
                    <a:pt x="39" y="48"/>
                  </a:lnTo>
                  <a:lnTo>
                    <a:pt x="48" y="39"/>
                  </a:lnTo>
                  <a:lnTo>
                    <a:pt x="51" y="26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Freeform 397"/>
            <p:cNvSpPr>
              <a:spLocks/>
            </p:cNvSpPr>
            <p:nvPr/>
          </p:nvSpPr>
          <p:spPr bwMode="auto">
            <a:xfrm>
              <a:off x="754" y="1690"/>
              <a:ext cx="41" cy="42"/>
            </a:xfrm>
            <a:custGeom>
              <a:avLst/>
              <a:gdLst>
                <a:gd name="T0" fmla="*/ 33 w 51"/>
                <a:gd name="T1" fmla="*/ 17 h 51"/>
                <a:gd name="T2" fmla="*/ 31 w 51"/>
                <a:gd name="T3" fmla="*/ 8 h 51"/>
                <a:gd name="T4" fmla="*/ 25 w 51"/>
                <a:gd name="T5" fmla="*/ 2 h 51"/>
                <a:gd name="T6" fmla="*/ 17 w 51"/>
                <a:gd name="T7" fmla="*/ 0 h 51"/>
                <a:gd name="T8" fmla="*/ 8 w 51"/>
                <a:gd name="T9" fmla="*/ 2 h 51"/>
                <a:gd name="T10" fmla="*/ 2 w 51"/>
                <a:gd name="T11" fmla="*/ 8 h 51"/>
                <a:gd name="T12" fmla="*/ 0 w 51"/>
                <a:gd name="T13" fmla="*/ 17 h 51"/>
                <a:gd name="T14" fmla="*/ 2 w 51"/>
                <a:gd name="T15" fmla="*/ 26 h 51"/>
                <a:gd name="T16" fmla="*/ 8 w 51"/>
                <a:gd name="T17" fmla="*/ 33 h 51"/>
                <a:gd name="T18" fmla="*/ 17 w 51"/>
                <a:gd name="T19" fmla="*/ 35 h 51"/>
                <a:gd name="T20" fmla="*/ 25 w 51"/>
                <a:gd name="T21" fmla="*/ 33 h 51"/>
                <a:gd name="T22" fmla="*/ 31 w 51"/>
                <a:gd name="T23" fmla="*/ 26 h 51"/>
                <a:gd name="T24" fmla="*/ 33 w 51"/>
                <a:gd name="T25" fmla="*/ 17 h 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51">
                  <a:moveTo>
                    <a:pt x="51" y="25"/>
                  </a:moveTo>
                  <a:lnTo>
                    <a:pt x="48" y="12"/>
                  </a:lnTo>
                  <a:lnTo>
                    <a:pt x="39" y="3"/>
                  </a:lnTo>
                  <a:lnTo>
                    <a:pt x="26" y="0"/>
                  </a:lnTo>
                  <a:lnTo>
                    <a:pt x="12" y="3"/>
                  </a:lnTo>
                  <a:lnTo>
                    <a:pt x="3" y="12"/>
                  </a:lnTo>
                  <a:lnTo>
                    <a:pt x="0" y="25"/>
                  </a:lnTo>
                  <a:lnTo>
                    <a:pt x="3" y="39"/>
                  </a:lnTo>
                  <a:lnTo>
                    <a:pt x="12" y="48"/>
                  </a:lnTo>
                  <a:lnTo>
                    <a:pt x="26" y="51"/>
                  </a:lnTo>
                  <a:lnTo>
                    <a:pt x="39" y="48"/>
                  </a:lnTo>
                  <a:lnTo>
                    <a:pt x="48" y="39"/>
                  </a:lnTo>
                  <a:lnTo>
                    <a:pt x="51" y="2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Freeform 398"/>
            <p:cNvSpPr>
              <a:spLocks/>
            </p:cNvSpPr>
            <p:nvPr/>
          </p:nvSpPr>
          <p:spPr bwMode="auto">
            <a:xfrm>
              <a:off x="768" y="1745"/>
              <a:ext cx="40" cy="42"/>
            </a:xfrm>
            <a:custGeom>
              <a:avLst/>
              <a:gdLst>
                <a:gd name="T0" fmla="*/ 31 w 51"/>
                <a:gd name="T1" fmla="*/ 17 h 51"/>
                <a:gd name="T2" fmla="*/ 30 w 51"/>
                <a:gd name="T3" fmla="*/ 8 h 51"/>
                <a:gd name="T4" fmla="*/ 24 w 51"/>
                <a:gd name="T5" fmla="*/ 2 h 51"/>
                <a:gd name="T6" fmla="*/ 16 w 51"/>
                <a:gd name="T7" fmla="*/ 0 h 51"/>
                <a:gd name="T8" fmla="*/ 7 w 51"/>
                <a:gd name="T9" fmla="*/ 2 h 51"/>
                <a:gd name="T10" fmla="*/ 2 w 51"/>
                <a:gd name="T11" fmla="*/ 8 h 51"/>
                <a:gd name="T12" fmla="*/ 0 w 51"/>
                <a:gd name="T13" fmla="*/ 17 h 51"/>
                <a:gd name="T14" fmla="*/ 2 w 51"/>
                <a:gd name="T15" fmla="*/ 26 h 51"/>
                <a:gd name="T16" fmla="*/ 7 w 51"/>
                <a:gd name="T17" fmla="*/ 33 h 51"/>
                <a:gd name="T18" fmla="*/ 16 w 51"/>
                <a:gd name="T19" fmla="*/ 35 h 51"/>
                <a:gd name="T20" fmla="*/ 24 w 51"/>
                <a:gd name="T21" fmla="*/ 33 h 51"/>
                <a:gd name="T22" fmla="*/ 30 w 51"/>
                <a:gd name="T23" fmla="*/ 26 h 51"/>
                <a:gd name="T24" fmla="*/ 31 w 51"/>
                <a:gd name="T25" fmla="*/ 17 h 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51">
                  <a:moveTo>
                    <a:pt x="51" y="25"/>
                  </a:moveTo>
                  <a:lnTo>
                    <a:pt x="48" y="12"/>
                  </a:lnTo>
                  <a:lnTo>
                    <a:pt x="39" y="3"/>
                  </a:lnTo>
                  <a:lnTo>
                    <a:pt x="25" y="0"/>
                  </a:lnTo>
                  <a:lnTo>
                    <a:pt x="12" y="3"/>
                  </a:lnTo>
                  <a:lnTo>
                    <a:pt x="3" y="12"/>
                  </a:lnTo>
                  <a:lnTo>
                    <a:pt x="0" y="25"/>
                  </a:lnTo>
                  <a:lnTo>
                    <a:pt x="3" y="39"/>
                  </a:lnTo>
                  <a:lnTo>
                    <a:pt x="12" y="48"/>
                  </a:lnTo>
                  <a:lnTo>
                    <a:pt x="25" y="51"/>
                  </a:lnTo>
                  <a:lnTo>
                    <a:pt x="39" y="48"/>
                  </a:lnTo>
                  <a:lnTo>
                    <a:pt x="48" y="39"/>
                  </a:lnTo>
                  <a:lnTo>
                    <a:pt x="51" y="2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399"/>
            <p:cNvSpPr>
              <a:spLocks/>
            </p:cNvSpPr>
            <p:nvPr/>
          </p:nvSpPr>
          <p:spPr bwMode="auto">
            <a:xfrm>
              <a:off x="792" y="1829"/>
              <a:ext cx="41" cy="43"/>
            </a:xfrm>
            <a:custGeom>
              <a:avLst/>
              <a:gdLst>
                <a:gd name="T0" fmla="*/ 33 w 51"/>
                <a:gd name="T1" fmla="*/ 18 h 51"/>
                <a:gd name="T2" fmla="*/ 31 w 51"/>
                <a:gd name="T3" fmla="*/ 8 h 51"/>
                <a:gd name="T4" fmla="*/ 25 w 51"/>
                <a:gd name="T5" fmla="*/ 3 h 51"/>
                <a:gd name="T6" fmla="*/ 17 w 51"/>
                <a:gd name="T7" fmla="*/ 0 h 51"/>
                <a:gd name="T8" fmla="*/ 8 w 51"/>
                <a:gd name="T9" fmla="*/ 3 h 51"/>
                <a:gd name="T10" fmla="*/ 2 w 51"/>
                <a:gd name="T11" fmla="*/ 8 h 51"/>
                <a:gd name="T12" fmla="*/ 0 w 51"/>
                <a:gd name="T13" fmla="*/ 18 h 51"/>
                <a:gd name="T14" fmla="*/ 2 w 51"/>
                <a:gd name="T15" fmla="*/ 28 h 51"/>
                <a:gd name="T16" fmla="*/ 8 w 51"/>
                <a:gd name="T17" fmla="*/ 34 h 51"/>
                <a:gd name="T18" fmla="*/ 17 w 51"/>
                <a:gd name="T19" fmla="*/ 36 h 51"/>
                <a:gd name="T20" fmla="*/ 25 w 51"/>
                <a:gd name="T21" fmla="*/ 34 h 51"/>
                <a:gd name="T22" fmla="*/ 31 w 51"/>
                <a:gd name="T23" fmla="*/ 28 h 51"/>
                <a:gd name="T24" fmla="*/ 33 w 51"/>
                <a:gd name="T25" fmla="*/ 18 h 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51">
                  <a:moveTo>
                    <a:pt x="51" y="25"/>
                  </a:moveTo>
                  <a:lnTo>
                    <a:pt x="48" y="12"/>
                  </a:lnTo>
                  <a:lnTo>
                    <a:pt x="39" y="3"/>
                  </a:lnTo>
                  <a:lnTo>
                    <a:pt x="26" y="0"/>
                  </a:lnTo>
                  <a:lnTo>
                    <a:pt x="12" y="3"/>
                  </a:lnTo>
                  <a:lnTo>
                    <a:pt x="3" y="12"/>
                  </a:lnTo>
                  <a:lnTo>
                    <a:pt x="0" y="25"/>
                  </a:lnTo>
                  <a:lnTo>
                    <a:pt x="3" y="39"/>
                  </a:lnTo>
                  <a:lnTo>
                    <a:pt x="12" y="48"/>
                  </a:lnTo>
                  <a:lnTo>
                    <a:pt x="26" y="51"/>
                  </a:lnTo>
                  <a:lnTo>
                    <a:pt x="39" y="48"/>
                  </a:lnTo>
                  <a:lnTo>
                    <a:pt x="48" y="39"/>
                  </a:lnTo>
                  <a:lnTo>
                    <a:pt x="51" y="2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400"/>
            <p:cNvSpPr>
              <a:spLocks/>
            </p:cNvSpPr>
            <p:nvPr/>
          </p:nvSpPr>
          <p:spPr bwMode="auto">
            <a:xfrm>
              <a:off x="818" y="1907"/>
              <a:ext cx="40" cy="42"/>
            </a:xfrm>
            <a:custGeom>
              <a:avLst/>
              <a:gdLst>
                <a:gd name="T0" fmla="*/ 31 w 51"/>
                <a:gd name="T1" fmla="*/ 17 h 51"/>
                <a:gd name="T2" fmla="*/ 30 w 51"/>
                <a:gd name="T3" fmla="*/ 8 h 51"/>
                <a:gd name="T4" fmla="*/ 24 w 51"/>
                <a:gd name="T5" fmla="*/ 2 h 51"/>
                <a:gd name="T6" fmla="*/ 16 w 51"/>
                <a:gd name="T7" fmla="*/ 0 h 51"/>
                <a:gd name="T8" fmla="*/ 7 w 51"/>
                <a:gd name="T9" fmla="*/ 2 h 51"/>
                <a:gd name="T10" fmla="*/ 2 w 51"/>
                <a:gd name="T11" fmla="*/ 8 h 51"/>
                <a:gd name="T12" fmla="*/ 0 w 51"/>
                <a:gd name="T13" fmla="*/ 17 h 51"/>
                <a:gd name="T14" fmla="*/ 2 w 51"/>
                <a:gd name="T15" fmla="*/ 26 h 51"/>
                <a:gd name="T16" fmla="*/ 7 w 51"/>
                <a:gd name="T17" fmla="*/ 33 h 51"/>
                <a:gd name="T18" fmla="*/ 16 w 51"/>
                <a:gd name="T19" fmla="*/ 35 h 51"/>
                <a:gd name="T20" fmla="*/ 24 w 51"/>
                <a:gd name="T21" fmla="*/ 33 h 51"/>
                <a:gd name="T22" fmla="*/ 30 w 51"/>
                <a:gd name="T23" fmla="*/ 26 h 51"/>
                <a:gd name="T24" fmla="*/ 31 w 51"/>
                <a:gd name="T25" fmla="*/ 17 h 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51">
                  <a:moveTo>
                    <a:pt x="51" y="25"/>
                  </a:moveTo>
                  <a:lnTo>
                    <a:pt x="48" y="12"/>
                  </a:lnTo>
                  <a:lnTo>
                    <a:pt x="39" y="3"/>
                  </a:lnTo>
                  <a:lnTo>
                    <a:pt x="25" y="0"/>
                  </a:lnTo>
                  <a:lnTo>
                    <a:pt x="12" y="3"/>
                  </a:lnTo>
                  <a:lnTo>
                    <a:pt x="3" y="12"/>
                  </a:lnTo>
                  <a:lnTo>
                    <a:pt x="0" y="25"/>
                  </a:lnTo>
                  <a:lnTo>
                    <a:pt x="3" y="39"/>
                  </a:lnTo>
                  <a:lnTo>
                    <a:pt x="12" y="48"/>
                  </a:lnTo>
                  <a:lnTo>
                    <a:pt x="25" y="51"/>
                  </a:lnTo>
                  <a:lnTo>
                    <a:pt x="39" y="48"/>
                  </a:lnTo>
                  <a:lnTo>
                    <a:pt x="48" y="39"/>
                  </a:lnTo>
                  <a:lnTo>
                    <a:pt x="51" y="2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401"/>
            <p:cNvSpPr>
              <a:spLocks/>
            </p:cNvSpPr>
            <p:nvPr/>
          </p:nvSpPr>
          <p:spPr bwMode="auto">
            <a:xfrm>
              <a:off x="869" y="2035"/>
              <a:ext cx="40" cy="43"/>
            </a:xfrm>
            <a:custGeom>
              <a:avLst/>
              <a:gdLst>
                <a:gd name="T0" fmla="*/ 31 w 51"/>
                <a:gd name="T1" fmla="*/ 18 h 51"/>
                <a:gd name="T2" fmla="*/ 30 w 51"/>
                <a:gd name="T3" fmla="*/ 8 h 51"/>
                <a:gd name="T4" fmla="*/ 24 w 51"/>
                <a:gd name="T5" fmla="*/ 3 h 51"/>
                <a:gd name="T6" fmla="*/ 16 w 51"/>
                <a:gd name="T7" fmla="*/ 0 h 51"/>
                <a:gd name="T8" fmla="*/ 7 w 51"/>
                <a:gd name="T9" fmla="*/ 3 h 51"/>
                <a:gd name="T10" fmla="*/ 2 w 51"/>
                <a:gd name="T11" fmla="*/ 8 h 51"/>
                <a:gd name="T12" fmla="*/ 0 w 51"/>
                <a:gd name="T13" fmla="*/ 18 h 51"/>
                <a:gd name="T14" fmla="*/ 2 w 51"/>
                <a:gd name="T15" fmla="*/ 28 h 51"/>
                <a:gd name="T16" fmla="*/ 7 w 51"/>
                <a:gd name="T17" fmla="*/ 34 h 51"/>
                <a:gd name="T18" fmla="*/ 16 w 51"/>
                <a:gd name="T19" fmla="*/ 36 h 51"/>
                <a:gd name="T20" fmla="*/ 24 w 51"/>
                <a:gd name="T21" fmla="*/ 34 h 51"/>
                <a:gd name="T22" fmla="*/ 30 w 51"/>
                <a:gd name="T23" fmla="*/ 28 h 51"/>
                <a:gd name="T24" fmla="*/ 31 w 51"/>
                <a:gd name="T25" fmla="*/ 18 h 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51">
                  <a:moveTo>
                    <a:pt x="51" y="25"/>
                  </a:moveTo>
                  <a:lnTo>
                    <a:pt x="48" y="12"/>
                  </a:lnTo>
                  <a:lnTo>
                    <a:pt x="39" y="3"/>
                  </a:lnTo>
                  <a:lnTo>
                    <a:pt x="25" y="0"/>
                  </a:lnTo>
                  <a:lnTo>
                    <a:pt x="12" y="3"/>
                  </a:lnTo>
                  <a:lnTo>
                    <a:pt x="3" y="12"/>
                  </a:lnTo>
                  <a:lnTo>
                    <a:pt x="0" y="25"/>
                  </a:lnTo>
                  <a:lnTo>
                    <a:pt x="3" y="39"/>
                  </a:lnTo>
                  <a:lnTo>
                    <a:pt x="12" y="48"/>
                  </a:lnTo>
                  <a:lnTo>
                    <a:pt x="25" y="51"/>
                  </a:lnTo>
                  <a:lnTo>
                    <a:pt x="39" y="48"/>
                  </a:lnTo>
                  <a:lnTo>
                    <a:pt x="48" y="39"/>
                  </a:lnTo>
                  <a:lnTo>
                    <a:pt x="51" y="2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402"/>
            <p:cNvSpPr>
              <a:spLocks/>
            </p:cNvSpPr>
            <p:nvPr/>
          </p:nvSpPr>
          <p:spPr bwMode="auto">
            <a:xfrm>
              <a:off x="920" y="2139"/>
              <a:ext cx="40" cy="42"/>
            </a:xfrm>
            <a:custGeom>
              <a:avLst/>
              <a:gdLst>
                <a:gd name="T0" fmla="*/ 31 w 51"/>
                <a:gd name="T1" fmla="*/ 17 h 51"/>
                <a:gd name="T2" fmla="*/ 30 w 51"/>
                <a:gd name="T3" fmla="*/ 8 h 51"/>
                <a:gd name="T4" fmla="*/ 24 w 51"/>
                <a:gd name="T5" fmla="*/ 2 h 51"/>
                <a:gd name="T6" fmla="*/ 16 w 51"/>
                <a:gd name="T7" fmla="*/ 0 h 51"/>
                <a:gd name="T8" fmla="*/ 7 w 51"/>
                <a:gd name="T9" fmla="*/ 2 h 51"/>
                <a:gd name="T10" fmla="*/ 2 w 51"/>
                <a:gd name="T11" fmla="*/ 8 h 51"/>
                <a:gd name="T12" fmla="*/ 0 w 51"/>
                <a:gd name="T13" fmla="*/ 17 h 51"/>
                <a:gd name="T14" fmla="*/ 2 w 51"/>
                <a:gd name="T15" fmla="*/ 26 h 51"/>
                <a:gd name="T16" fmla="*/ 7 w 51"/>
                <a:gd name="T17" fmla="*/ 33 h 51"/>
                <a:gd name="T18" fmla="*/ 16 w 51"/>
                <a:gd name="T19" fmla="*/ 35 h 51"/>
                <a:gd name="T20" fmla="*/ 24 w 51"/>
                <a:gd name="T21" fmla="*/ 33 h 51"/>
                <a:gd name="T22" fmla="*/ 30 w 51"/>
                <a:gd name="T23" fmla="*/ 26 h 51"/>
                <a:gd name="T24" fmla="*/ 31 w 51"/>
                <a:gd name="T25" fmla="*/ 17 h 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51">
                  <a:moveTo>
                    <a:pt x="51" y="26"/>
                  </a:moveTo>
                  <a:lnTo>
                    <a:pt x="48" y="12"/>
                  </a:lnTo>
                  <a:lnTo>
                    <a:pt x="39" y="3"/>
                  </a:lnTo>
                  <a:lnTo>
                    <a:pt x="26" y="0"/>
                  </a:lnTo>
                  <a:lnTo>
                    <a:pt x="12" y="3"/>
                  </a:lnTo>
                  <a:lnTo>
                    <a:pt x="3" y="12"/>
                  </a:lnTo>
                  <a:lnTo>
                    <a:pt x="0" y="26"/>
                  </a:lnTo>
                  <a:lnTo>
                    <a:pt x="3" y="39"/>
                  </a:lnTo>
                  <a:lnTo>
                    <a:pt x="12" y="48"/>
                  </a:lnTo>
                  <a:lnTo>
                    <a:pt x="26" y="51"/>
                  </a:lnTo>
                  <a:lnTo>
                    <a:pt x="39" y="48"/>
                  </a:lnTo>
                  <a:lnTo>
                    <a:pt x="48" y="39"/>
                  </a:lnTo>
                  <a:lnTo>
                    <a:pt x="51" y="26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403"/>
            <p:cNvSpPr>
              <a:spLocks/>
            </p:cNvSpPr>
            <p:nvPr/>
          </p:nvSpPr>
          <p:spPr bwMode="auto">
            <a:xfrm>
              <a:off x="971" y="2230"/>
              <a:ext cx="41" cy="43"/>
            </a:xfrm>
            <a:custGeom>
              <a:avLst/>
              <a:gdLst>
                <a:gd name="T0" fmla="*/ 33 w 51"/>
                <a:gd name="T1" fmla="*/ 18 h 51"/>
                <a:gd name="T2" fmla="*/ 31 w 51"/>
                <a:gd name="T3" fmla="*/ 8 h 51"/>
                <a:gd name="T4" fmla="*/ 25 w 51"/>
                <a:gd name="T5" fmla="*/ 3 h 51"/>
                <a:gd name="T6" fmla="*/ 16 w 51"/>
                <a:gd name="T7" fmla="*/ 0 h 51"/>
                <a:gd name="T8" fmla="*/ 8 w 51"/>
                <a:gd name="T9" fmla="*/ 3 h 51"/>
                <a:gd name="T10" fmla="*/ 2 w 51"/>
                <a:gd name="T11" fmla="*/ 8 h 51"/>
                <a:gd name="T12" fmla="*/ 0 w 51"/>
                <a:gd name="T13" fmla="*/ 18 h 51"/>
                <a:gd name="T14" fmla="*/ 2 w 51"/>
                <a:gd name="T15" fmla="*/ 28 h 51"/>
                <a:gd name="T16" fmla="*/ 8 w 51"/>
                <a:gd name="T17" fmla="*/ 34 h 51"/>
                <a:gd name="T18" fmla="*/ 16 w 51"/>
                <a:gd name="T19" fmla="*/ 36 h 51"/>
                <a:gd name="T20" fmla="*/ 25 w 51"/>
                <a:gd name="T21" fmla="*/ 34 h 51"/>
                <a:gd name="T22" fmla="*/ 31 w 51"/>
                <a:gd name="T23" fmla="*/ 28 h 51"/>
                <a:gd name="T24" fmla="*/ 33 w 51"/>
                <a:gd name="T25" fmla="*/ 18 h 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51">
                  <a:moveTo>
                    <a:pt x="51" y="25"/>
                  </a:moveTo>
                  <a:lnTo>
                    <a:pt x="48" y="12"/>
                  </a:lnTo>
                  <a:lnTo>
                    <a:pt x="39" y="3"/>
                  </a:lnTo>
                  <a:lnTo>
                    <a:pt x="25" y="0"/>
                  </a:lnTo>
                  <a:lnTo>
                    <a:pt x="12" y="3"/>
                  </a:lnTo>
                  <a:lnTo>
                    <a:pt x="3" y="12"/>
                  </a:lnTo>
                  <a:lnTo>
                    <a:pt x="0" y="25"/>
                  </a:lnTo>
                  <a:lnTo>
                    <a:pt x="3" y="39"/>
                  </a:lnTo>
                  <a:lnTo>
                    <a:pt x="12" y="48"/>
                  </a:lnTo>
                  <a:lnTo>
                    <a:pt x="25" y="51"/>
                  </a:lnTo>
                  <a:lnTo>
                    <a:pt x="39" y="48"/>
                  </a:lnTo>
                  <a:lnTo>
                    <a:pt x="48" y="39"/>
                  </a:lnTo>
                  <a:lnTo>
                    <a:pt x="51" y="2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404"/>
            <p:cNvSpPr>
              <a:spLocks/>
            </p:cNvSpPr>
            <p:nvPr/>
          </p:nvSpPr>
          <p:spPr bwMode="auto">
            <a:xfrm>
              <a:off x="1022" y="2309"/>
              <a:ext cx="41" cy="43"/>
            </a:xfrm>
            <a:custGeom>
              <a:avLst/>
              <a:gdLst>
                <a:gd name="T0" fmla="*/ 33 w 51"/>
                <a:gd name="T1" fmla="*/ 19 h 51"/>
                <a:gd name="T2" fmla="*/ 31 w 51"/>
                <a:gd name="T3" fmla="*/ 8 h 51"/>
                <a:gd name="T4" fmla="*/ 25 w 51"/>
                <a:gd name="T5" fmla="*/ 3 h 51"/>
                <a:gd name="T6" fmla="*/ 17 w 51"/>
                <a:gd name="T7" fmla="*/ 0 h 51"/>
                <a:gd name="T8" fmla="*/ 8 w 51"/>
                <a:gd name="T9" fmla="*/ 3 h 51"/>
                <a:gd name="T10" fmla="*/ 2 w 51"/>
                <a:gd name="T11" fmla="*/ 8 h 51"/>
                <a:gd name="T12" fmla="*/ 0 w 51"/>
                <a:gd name="T13" fmla="*/ 19 h 51"/>
                <a:gd name="T14" fmla="*/ 2 w 51"/>
                <a:gd name="T15" fmla="*/ 28 h 51"/>
                <a:gd name="T16" fmla="*/ 8 w 51"/>
                <a:gd name="T17" fmla="*/ 34 h 51"/>
                <a:gd name="T18" fmla="*/ 17 w 51"/>
                <a:gd name="T19" fmla="*/ 36 h 51"/>
                <a:gd name="T20" fmla="*/ 25 w 51"/>
                <a:gd name="T21" fmla="*/ 34 h 51"/>
                <a:gd name="T22" fmla="*/ 31 w 51"/>
                <a:gd name="T23" fmla="*/ 28 h 51"/>
                <a:gd name="T24" fmla="*/ 33 w 51"/>
                <a:gd name="T25" fmla="*/ 19 h 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51">
                  <a:moveTo>
                    <a:pt x="51" y="26"/>
                  </a:moveTo>
                  <a:lnTo>
                    <a:pt x="48" y="12"/>
                  </a:lnTo>
                  <a:lnTo>
                    <a:pt x="39" y="3"/>
                  </a:lnTo>
                  <a:lnTo>
                    <a:pt x="26" y="0"/>
                  </a:lnTo>
                  <a:lnTo>
                    <a:pt x="12" y="3"/>
                  </a:lnTo>
                  <a:lnTo>
                    <a:pt x="3" y="12"/>
                  </a:lnTo>
                  <a:lnTo>
                    <a:pt x="0" y="26"/>
                  </a:lnTo>
                  <a:lnTo>
                    <a:pt x="3" y="39"/>
                  </a:lnTo>
                  <a:lnTo>
                    <a:pt x="12" y="48"/>
                  </a:lnTo>
                  <a:lnTo>
                    <a:pt x="26" y="51"/>
                  </a:lnTo>
                  <a:lnTo>
                    <a:pt x="39" y="48"/>
                  </a:lnTo>
                  <a:lnTo>
                    <a:pt x="48" y="39"/>
                  </a:lnTo>
                  <a:lnTo>
                    <a:pt x="51" y="26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405"/>
            <p:cNvSpPr>
              <a:spLocks/>
            </p:cNvSpPr>
            <p:nvPr/>
          </p:nvSpPr>
          <p:spPr bwMode="auto">
            <a:xfrm>
              <a:off x="811" y="1892"/>
              <a:ext cx="40" cy="42"/>
            </a:xfrm>
            <a:custGeom>
              <a:avLst/>
              <a:gdLst>
                <a:gd name="T0" fmla="*/ 31 w 51"/>
                <a:gd name="T1" fmla="*/ 17 h 51"/>
                <a:gd name="T2" fmla="*/ 30 w 51"/>
                <a:gd name="T3" fmla="*/ 8 h 51"/>
                <a:gd name="T4" fmla="*/ 24 w 51"/>
                <a:gd name="T5" fmla="*/ 2 h 51"/>
                <a:gd name="T6" fmla="*/ 16 w 51"/>
                <a:gd name="T7" fmla="*/ 0 h 51"/>
                <a:gd name="T8" fmla="*/ 7 w 51"/>
                <a:gd name="T9" fmla="*/ 2 h 51"/>
                <a:gd name="T10" fmla="*/ 2 w 51"/>
                <a:gd name="T11" fmla="*/ 8 h 51"/>
                <a:gd name="T12" fmla="*/ 0 w 51"/>
                <a:gd name="T13" fmla="*/ 17 h 51"/>
                <a:gd name="T14" fmla="*/ 2 w 51"/>
                <a:gd name="T15" fmla="*/ 26 h 51"/>
                <a:gd name="T16" fmla="*/ 7 w 51"/>
                <a:gd name="T17" fmla="*/ 33 h 51"/>
                <a:gd name="T18" fmla="*/ 16 w 51"/>
                <a:gd name="T19" fmla="*/ 35 h 51"/>
                <a:gd name="T20" fmla="*/ 24 w 51"/>
                <a:gd name="T21" fmla="*/ 33 h 51"/>
                <a:gd name="T22" fmla="*/ 30 w 51"/>
                <a:gd name="T23" fmla="*/ 26 h 51"/>
                <a:gd name="T24" fmla="*/ 31 w 51"/>
                <a:gd name="T25" fmla="*/ 17 h 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51">
                  <a:moveTo>
                    <a:pt x="51" y="25"/>
                  </a:moveTo>
                  <a:lnTo>
                    <a:pt x="48" y="12"/>
                  </a:lnTo>
                  <a:lnTo>
                    <a:pt x="39" y="3"/>
                  </a:lnTo>
                  <a:lnTo>
                    <a:pt x="25" y="0"/>
                  </a:lnTo>
                  <a:lnTo>
                    <a:pt x="12" y="3"/>
                  </a:lnTo>
                  <a:lnTo>
                    <a:pt x="3" y="12"/>
                  </a:lnTo>
                  <a:lnTo>
                    <a:pt x="0" y="25"/>
                  </a:lnTo>
                  <a:lnTo>
                    <a:pt x="3" y="39"/>
                  </a:lnTo>
                  <a:lnTo>
                    <a:pt x="12" y="48"/>
                  </a:lnTo>
                  <a:lnTo>
                    <a:pt x="25" y="51"/>
                  </a:lnTo>
                  <a:lnTo>
                    <a:pt x="39" y="48"/>
                  </a:lnTo>
                  <a:lnTo>
                    <a:pt x="48" y="39"/>
                  </a:lnTo>
                  <a:lnTo>
                    <a:pt x="51" y="2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406"/>
            <p:cNvSpPr>
              <a:spLocks/>
            </p:cNvSpPr>
            <p:nvPr/>
          </p:nvSpPr>
          <p:spPr bwMode="auto">
            <a:xfrm>
              <a:off x="850" y="1991"/>
              <a:ext cx="40" cy="43"/>
            </a:xfrm>
            <a:custGeom>
              <a:avLst/>
              <a:gdLst>
                <a:gd name="T0" fmla="*/ 31 w 51"/>
                <a:gd name="T1" fmla="*/ 19 h 51"/>
                <a:gd name="T2" fmla="*/ 30 w 51"/>
                <a:gd name="T3" fmla="*/ 8 h 51"/>
                <a:gd name="T4" fmla="*/ 24 w 51"/>
                <a:gd name="T5" fmla="*/ 3 h 51"/>
                <a:gd name="T6" fmla="*/ 16 w 51"/>
                <a:gd name="T7" fmla="*/ 0 h 51"/>
                <a:gd name="T8" fmla="*/ 7 w 51"/>
                <a:gd name="T9" fmla="*/ 3 h 51"/>
                <a:gd name="T10" fmla="*/ 2 w 51"/>
                <a:gd name="T11" fmla="*/ 8 h 51"/>
                <a:gd name="T12" fmla="*/ 0 w 51"/>
                <a:gd name="T13" fmla="*/ 19 h 51"/>
                <a:gd name="T14" fmla="*/ 2 w 51"/>
                <a:gd name="T15" fmla="*/ 28 h 51"/>
                <a:gd name="T16" fmla="*/ 7 w 51"/>
                <a:gd name="T17" fmla="*/ 34 h 51"/>
                <a:gd name="T18" fmla="*/ 16 w 51"/>
                <a:gd name="T19" fmla="*/ 36 h 51"/>
                <a:gd name="T20" fmla="*/ 24 w 51"/>
                <a:gd name="T21" fmla="*/ 34 h 51"/>
                <a:gd name="T22" fmla="*/ 30 w 51"/>
                <a:gd name="T23" fmla="*/ 28 h 51"/>
                <a:gd name="T24" fmla="*/ 31 w 51"/>
                <a:gd name="T25" fmla="*/ 19 h 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51">
                  <a:moveTo>
                    <a:pt x="51" y="26"/>
                  </a:moveTo>
                  <a:lnTo>
                    <a:pt x="48" y="12"/>
                  </a:lnTo>
                  <a:lnTo>
                    <a:pt x="39" y="3"/>
                  </a:lnTo>
                  <a:lnTo>
                    <a:pt x="26" y="0"/>
                  </a:lnTo>
                  <a:lnTo>
                    <a:pt x="12" y="3"/>
                  </a:lnTo>
                  <a:lnTo>
                    <a:pt x="3" y="12"/>
                  </a:lnTo>
                  <a:lnTo>
                    <a:pt x="0" y="26"/>
                  </a:lnTo>
                  <a:lnTo>
                    <a:pt x="3" y="39"/>
                  </a:lnTo>
                  <a:lnTo>
                    <a:pt x="12" y="48"/>
                  </a:lnTo>
                  <a:lnTo>
                    <a:pt x="26" y="51"/>
                  </a:lnTo>
                  <a:lnTo>
                    <a:pt x="39" y="48"/>
                  </a:lnTo>
                  <a:lnTo>
                    <a:pt x="48" y="39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407"/>
            <p:cNvSpPr>
              <a:spLocks/>
            </p:cNvSpPr>
            <p:nvPr/>
          </p:nvSpPr>
          <p:spPr bwMode="auto">
            <a:xfrm>
              <a:off x="921" y="2143"/>
              <a:ext cx="41" cy="42"/>
            </a:xfrm>
            <a:custGeom>
              <a:avLst/>
              <a:gdLst>
                <a:gd name="T0" fmla="*/ 33 w 51"/>
                <a:gd name="T1" fmla="*/ 17 h 51"/>
                <a:gd name="T2" fmla="*/ 31 w 51"/>
                <a:gd name="T3" fmla="*/ 8 h 51"/>
                <a:gd name="T4" fmla="*/ 25 w 51"/>
                <a:gd name="T5" fmla="*/ 2 h 51"/>
                <a:gd name="T6" fmla="*/ 16 w 51"/>
                <a:gd name="T7" fmla="*/ 0 h 51"/>
                <a:gd name="T8" fmla="*/ 8 w 51"/>
                <a:gd name="T9" fmla="*/ 2 h 51"/>
                <a:gd name="T10" fmla="*/ 2 w 51"/>
                <a:gd name="T11" fmla="*/ 8 h 51"/>
                <a:gd name="T12" fmla="*/ 0 w 51"/>
                <a:gd name="T13" fmla="*/ 17 h 51"/>
                <a:gd name="T14" fmla="*/ 2 w 51"/>
                <a:gd name="T15" fmla="*/ 26 h 51"/>
                <a:gd name="T16" fmla="*/ 8 w 51"/>
                <a:gd name="T17" fmla="*/ 33 h 51"/>
                <a:gd name="T18" fmla="*/ 16 w 51"/>
                <a:gd name="T19" fmla="*/ 35 h 51"/>
                <a:gd name="T20" fmla="*/ 25 w 51"/>
                <a:gd name="T21" fmla="*/ 33 h 51"/>
                <a:gd name="T22" fmla="*/ 31 w 51"/>
                <a:gd name="T23" fmla="*/ 26 h 51"/>
                <a:gd name="T24" fmla="*/ 33 w 51"/>
                <a:gd name="T25" fmla="*/ 17 h 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51">
                  <a:moveTo>
                    <a:pt x="51" y="25"/>
                  </a:moveTo>
                  <a:lnTo>
                    <a:pt x="48" y="12"/>
                  </a:lnTo>
                  <a:lnTo>
                    <a:pt x="39" y="3"/>
                  </a:lnTo>
                  <a:lnTo>
                    <a:pt x="25" y="0"/>
                  </a:lnTo>
                  <a:lnTo>
                    <a:pt x="12" y="3"/>
                  </a:lnTo>
                  <a:lnTo>
                    <a:pt x="3" y="12"/>
                  </a:lnTo>
                  <a:lnTo>
                    <a:pt x="0" y="25"/>
                  </a:lnTo>
                  <a:lnTo>
                    <a:pt x="3" y="39"/>
                  </a:lnTo>
                  <a:lnTo>
                    <a:pt x="12" y="48"/>
                  </a:lnTo>
                  <a:lnTo>
                    <a:pt x="25" y="51"/>
                  </a:lnTo>
                  <a:lnTo>
                    <a:pt x="39" y="48"/>
                  </a:lnTo>
                  <a:lnTo>
                    <a:pt x="48" y="39"/>
                  </a:lnTo>
                  <a:lnTo>
                    <a:pt x="51" y="2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408"/>
            <p:cNvSpPr>
              <a:spLocks/>
            </p:cNvSpPr>
            <p:nvPr/>
          </p:nvSpPr>
          <p:spPr bwMode="auto">
            <a:xfrm>
              <a:off x="920" y="2138"/>
              <a:ext cx="40" cy="42"/>
            </a:xfrm>
            <a:custGeom>
              <a:avLst/>
              <a:gdLst>
                <a:gd name="T0" fmla="*/ 31 w 51"/>
                <a:gd name="T1" fmla="*/ 17 h 51"/>
                <a:gd name="T2" fmla="*/ 30 w 51"/>
                <a:gd name="T3" fmla="*/ 8 h 51"/>
                <a:gd name="T4" fmla="*/ 24 w 51"/>
                <a:gd name="T5" fmla="*/ 2 h 51"/>
                <a:gd name="T6" fmla="*/ 16 w 51"/>
                <a:gd name="T7" fmla="*/ 0 h 51"/>
                <a:gd name="T8" fmla="*/ 7 w 51"/>
                <a:gd name="T9" fmla="*/ 2 h 51"/>
                <a:gd name="T10" fmla="*/ 2 w 51"/>
                <a:gd name="T11" fmla="*/ 8 h 51"/>
                <a:gd name="T12" fmla="*/ 0 w 51"/>
                <a:gd name="T13" fmla="*/ 17 h 51"/>
                <a:gd name="T14" fmla="*/ 2 w 51"/>
                <a:gd name="T15" fmla="*/ 26 h 51"/>
                <a:gd name="T16" fmla="*/ 7 w 51"/>
                <a:gd name="T17" fmla="*/ 33 h 51"/>
                <a:gd name="T18" fmla="*/ 16 w 51"/>
                <a:gd name="T19" fmla="*/ 35 h 51"/>
                <a:gd name="T20" fmla="*/ 24 w 51"/>
                <a:gd name="T21" fmla="*/ 33 h 51"/>
                <a:gd name="T22" fmla="*/ 30 w 51"/>
                <a:gd name="T23" fmla="*/ 26 h 51"/>
                <a:gd name="T24" fmla="*/ 31 w 51"/>
                <a:gd name="T25" fmla="*/ 17 h 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51">
                  <a:moveTo>
                    <a:pt x="51" y="25"/>
                  </a:moveTo>
                  <a:lnTo>
                    <a:pt x="48" y="12"/>
                  </a:lnTo>
                  <a:lnTo>
                    <a:pt x="39" y="3"/>
                  </a:lnTo>
                  <a:lnTo>
                    <a:pt x="26" y="0"/>
                  </a:lnTo>
                  <a:lnTo>
                    <a:pt x="12" y="3"/>
                  </a:lnTo>
                  <a:lnTo>
                    <a:pt x="3" y="12"/>
                  </a:lnTo>
                  <a:lnTo>
                    <a:pt x="0" y="25"/>
                  </a:lnTo>
                  <a:lnTo>
                    <a:pt x="3" y="39"/>
                  </a:lnTo>
                  <a:lnTo>
                    <a:pt x="12" y="48"/>
                  </a:lnTo>
                  <a:lnTo>
                    <a:pt x="26" y="51"/>
                  </a:lnTo>
                  <a:lnTo>
                    <a:pt x="39" y="48"/>
                  </a:lnTo>
                  <a:lnTo>
                    <a:pt x="48" y="39"/>
                  </a:lnTo>
                  <a:lnTo>
                    <a:pt x="51" y="2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409"/>
            <p:cNvSpPr>
              <a:spLocks/>
            </p:cNvSpPr>
            <p:nvPr/>
          </p:nvSpPr>
          <p:spPr bwMode="auto">
            <a:xfrm>
              <a:off x="921" y="2144"/>
              <a:ext cx="41" cy="42"/>
            </a:xfrm>
            <a:custGeom>
              <a:avLst/>
              <a:gdLst>
                <a:gd name="T0" fmla="*/ 33 w 51"/>
                <a:gd name="T1" fmla="*/ 17 h 51"/>
                <a:gd name="T2" fmla="*/ 31 w 51"/>
                <a:gd name="T3" fmla="*/ 8 h 51"/>
                <a:gd name="T4" fmla="*/ 25 w 51"/>
                <a:gd name="T5" fmla="*/ 2 h 51"/>
                <a:gd name="T6" fmla="*/ 16 w 51"/>
                <a:gd name="T7" fmla="*/ 0 h 51"/>
                <a:gd name="T8" fmla="*/ 8 w 51"/>
                <a:gd name="T9" fmla="*/ 2 h 51"/>
                <a:gd name="T10" fmla="*/ 2 w 51"/>
                <a:gd name="T11" fmla="*/ 8 h 51"/>
                <a:gd name="T12" fmla="*/ 0 w 51"/>
                <a:gd name="T13" fmla="*/ 17 h 51"/>
                <a:gd name="T14" fmla="*/ 2 w 51"/>
                <a:gd name="T15" fmla="*/ 26 h 51"/>
                <a:gd name="T16" fmla="*/ 8 w 51"/>
                <a:gd name="T17" fmla="*/ 33 h 51"/>
                <a:gd name="T18" fmla="*/ 16 w 51"/>
                <a:gd name="T19" fmla="*/ 35 h 51"/>
                <a:gd name="T20" fmla="*/ 25 w 51"/>
                <a:gd name="T21" fmla="*/ 33 h 51"/>
                <a:gd name="T22" fmla="*/ 31 w 51"/>
                <a:gd name="T23" fmla="*/ 26 h 51"/>
                <a:gd name="T24" fmla="*/ 33 w 51"/>
                <a:gd name="T25" fmla="*/ 17 h 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51">
                  <a:moveTo>
                    <a:pt x="51" y="26"/>
                  </a:moveTo>
                  <a:lnTo>
                    <a:pt x="48" y="12"/>
                  </a:lnTo>
                  <a:lnTo>
                    <a:pt x="39" y="3"/>
                  </a:lnTo>
                  <a:lnTo>
                    <a:pt x="25" y="0"/>
                  </a:lnTo>
                  <a:lnTo>
                    <a:pt x="12" y="3"/>
                  </a:lnTo>
                  <a:lnTo>
                    <a:pt x="3" y="12"/>
                  </a:lnTo>
                  <a:lnTo>
                    <a:pt x="0" y="26"/>
                  </a:lnTo>
                  <a:lnTo>
                    <a:pt x="3" y="39"/>
                  </a:lnTo>
                  <a:lnTo>
                    <a:pt x="12" y="48"/>
                  </a:lnTo>
                  <a:lnTo>
                    <a:pt x="25" y="51"/>
                  </a:lnTo>
                  <a:lnTo>
                    <a:pt x="39" y="48"/>
                  </a:lnTo>
                  <a:lnTo>
                    <a:pt x="48" y="39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410"/>
            <p:cNvSpPr>
              <a:spLocks/>
            </p:cNvSpPr>
            <p:nvPr/>
          </p:nvSpPr>
          <p:spPr bwMode="auto">
            <a:xfrm>
              <a:off x="1038" y="2332"/>
              <a:ext cx="41" cy="42"/>
            </a:xfrm>
            <a:custGeom>
              <a:avLst/>
              <a:gdLst>
                <a:gd name="T0" fmla="*/ 33 w 51"/>
                <a:gd name="T1" fmla="*/ 17 h 51"/>
                <a:gd name="T2" fmla="*/ 31 w 51"/>
                <a:gd name="T3" fmla="*/ 8 h 51"/>
                <a:gd name="T4" fmla="*/ 25 w 51"/>
                <a:gd name="T5" fmla="*/ 2 h 51"/>
                <a:gd name="T6" fmla="*/ 16 w 51"/>
                <a:gd name="T7" fmla="*/ 0 h 51"/>
                <a:gd name="T8" fmla="*/ 8 w 51"/>
                <a:gd name="T9" fmla="*/ 2 h 51"/>
                <a:gd name="T10" fmla="*/ 2 w 51"/>
                <a:gd name="T11" fmla="*/ 8 h 51"/>
                <a:gd name="T12" fmla="*/ 0 w 51"/>
                <a:gd name="T13" fmla="*/ 17 h 51"/>
                <a:gd name="T14" fmla="*/ 2 w 51"/>
                <a:gd name="T15" fmla="*/ 26 h 51"/>
                <a:gd name="T16" fmla="*/ 8 w 51"/>
                <a:gd name="T17" fmla="*/ 33 h 51"/>
                <a:gd name="T18" fmla="*/ 16 w 51"/>
                <a:gd name="T19" fmla="*/ 35 h 51"/>
                <a:gd name="T20" fmla="*/ 25 w 51"/>
                <a:gd name="T21" fmla="*/ 33 h 51"/>
                <a:gd name="T22" fmla="*/ 31 w 51"/>
                <a:gd name="T23" fmla="*/ 26 h 51"/>
                <a:gd name="T24" fmla="*/ 33 w 51"/>
                <a:gd name="T25" fmla="*/ 17 h 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51">
                  <a:moveTo>
                    <a:pt x="51" y="26"/>
                  </a:moveTo>
                  <a:lnTo>
                    <a:pt x="48" y="12"/>
                  </a:lnTo>
                  <a:lnTo>
                    <a:pt x="39" y="3"/>
                  </a:lnTo>
                  <a:lnTo>
                    <a:pt x="25" y="0"/>
                  </a:lnTo>
                  <a:lnTo>
                    <a:pt x="12" y="3"/>
                  </a:lnTo>
                  <a:lnTo>
                    <a:pt x="3" y="12"/>
                  </a:lnTo>
                  <a:lnTo>
                    <a:pt x="0" y="26"/>
                  </a:lnTo>
                  <a:lnTo>
                    <a:pt x="3" y="39"/>
                  </a:lnTo>
                  <a:lnTo>
                    <a:pt x="12" y="48"/>
                  </a:lnTo>
                  <a:lnTo>
                    <a:pt x="25" y="51"/>
                  </a:lnTo>
                  <a:lnTo>
                    <a:pt x="39" y="48"/>
                  </a:lnTo>
                  <a:lnTo>
                    <a:pt x="48" y="39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411"/>
            <p:cNvSpPr>
              <a:spLocks/>
            </p:cNvSpPr>
            <p:nvPr/>
          </p:nvSpPr>
          <p:spPr bwMode="auto">
            <a:xfrm>
              <a:off x="1157" y="2481"/>
              <a:ext cx="41" cy="42"/>
            </a:xfrm>
            <a:custGeom>
              <a:avLst/>
              <a:gdLst>
                <a:gd name="T0" fmla="*/ 33 w 51"/>
                <a:gd name="T1" fmla="*/ 17 h 51"/>
                <a:gd name="T2" fmla="*/ 31 w 51"/>
                <a:gd name="T3" fmla="*/ 8 h 51"/>
                <a:gd name="T4" fmla="*/ 25 w 51"/>
                <a:gd name="T5" fmla="*/ 2 h 51"/>
                <a:gd name="T6" fmla="*/ 17 w 51"/>
                <a:gd name="T7" fmla="*/ 0 h 51"/>
                <a:gd name="T8" fmla="*/ 8 w 51"/>
                <a:gd name="T9" fmla="*/ 2 h 51"/>
                <a:gd name="T10" fmla="*/ 2 w 51"/>
                <a:gd name="T11" fmla="*/ 8 h 51"/>
                <a:gd name="T12" fmla="*/ 0 w 51"/>
                <a:gd name="T13" fmla="*/ 17 h 51"/>
                <a:gd name="T14" fmla="*/ 2 w 51"/>
                <a:gd name="T15" fmla="*/ 26 h 51"/>
                <a:gd name="T16" fmla="*/ 8 w 51"/>
                <a:gd name="T17" fmla="*/ 33 h 51"/>
                <a:gd name="T18" fmla="*/ 17 w 51"/>
                <a:gd name="T19" fmla="*/ 35 h 51"/>
                <a:gd name="T20" fmla="*/ 25 w 51"/>
                <a:gd name="T21" fmla="*/ 33 h 51"/>
                <a:gd name="T22" fmla="*/ 31 w 51"/>
                <a:gd name="T23" fmla="*/ 26 h 51"/>
                <a:gd name="T24" fmla="*/ 33 w 51"/>
                <a:gd name="T25" fmla="*/ 17 h 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51">
                  <a:moveTo>
                    <a:pt x="51" y="25"/>
                  </a:moveTo>
                  <a:lnTo>
                    <a:pt x="48" y="12"/>
                  </a:lnTo>
                  <a:lnTo>
                    <a:pt x="39" y="3"/>
                  </a:lnTo>
                  <a:lnTo>
                    <a:pt x="26" y="0"/>
                  </a:lnTo>
                  <a:lnTo>
                    <a:pt x="12" y="3"/>
                  </a:lnTo>
                  <a:lnTo>
                    <a:pt x="3" y="12"/>
                  </a:lnTo>
                  <a:lnTo>
                    <a:pt x="0" y="25"/>
                  </a:lnTo>
                  <a:lnTo>
                    <a:pt x="3" y="39"/>
                  </a:lnTo>
                  <a:lnTo>
                    <a:pt x="12" y="48"/>
                  </a:lnTo>
                  <a:lnTo>
                    <a:pt x="26" y="51"/>
                  </a:lnTo>
                  <a:lnTo>
                    <a:pt x="39" y="48"/>
                  </a:lnTo>
                  <a:lnTo>
                    <a:pt x="48" y="39"/>
                  </a:lnTo>
                  <a:lnTo>
                    <a:pt x="51" y="2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412"/>
            <p:cNvSpPr>
              <a:spLocks/>
            </p:cNvSpPr>
            <p:nvPr/>
          </p:nvSpPr>
          <p:spPr bwMode="auto">
            <a:xfrm>
              <a:off x="1278" y="2594"/>
              <a:ext cx="41" cy="43"/>
            </a:xfrm>
            <a:custGeom>
              <a:avLst/>
              <a:gdLst>
                <a:gd name="T0" fmla="*/ 33 w 51"/>
                <a:gd name="T1" fmla="*/ 18 h 51"/>
                <a:gd name="T2" fmla="*/ 31 w 51"/>
                <a:gd name="T3" fmla="*/ 8 h 51"/>
                <a:gd name="T4" fmla="*/ 25 w 51"/>
                <a:gd name="T5" fmla="*/ 3 h 51"/>
                <a:gd name="T6" fmla="*/ 16 w 51"/>
                <a:gd name="T7" fmla="*/ 0 h 51"/>
                <a:gd name="T8" fmla="*/ 8 w 51"/>
                <a:gd name="T9" fmla="*/ 3 h 51"/>
                <a:gd name="T10" fmla="*/ 2 w 51"/>
                <a:gd name="T11" fmla="*/ 8 h 51"/>
                <a:gd name="T12" fmla="*/ 0 w 51"/>
                <a:gd name="T13" fmla="*/ 18 h 51"/>
                <a:gd name="T14" fmla="*/ 2 w 51"/>
                <a:gd name="T15" fmla="*/ 28 h 51"/>
                <a:gd name="T16" fmla="*/ 8 w 51"/>
                <a:gd name="T17" fmla="*/ 34 h 51"/>
                <a:gd name="T18" fmla="*/ 16 w 51"/>
                <a:gd name="T19" fmla="*/ 36 h 51"/>
                <a:gd name="T20" fmla="*/ 25 w 51"/>
                <a:gd name="T21" fmla="*/ 34 h 51"/>
                <a:gd name="T22" fmla="*/ 31 w 51"/>
                <a:gd name="T23" fmla="*/ 28 h 51"/>
                <a:gd name="T24" fmla="*/ 33 w 51"/>
                <a:gd name="T25" fmla="*/ 18 h 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51">
                  <a:moveTo>
                    <a:pt x="51" y="25"/>
                  </a:moveTo>
                  <a:lnTo>
                    <a:pt x="48" y="12"/>
                  </a:lnTo>
                  <a:lnTo>
                    <a:pt x="39" y="3"/>
                  </a:lnTo>
                  <a:lnTo>
                    <a:pt x="25" y="0"/>
                  </a:lnTo>
                  <a:lnTo>
                    <a:pt x="12" y="3"/>
                  </a:lnTo>
                  <a:lnTo>
                    <a:pt x="3" y="12"/>
                  </a:lnTo>
                  <a:lnTo>
                    <a:pt x="0" y="25"/>
                  </a:lnTo>
                  <a:lnTo>
                    <a:pt x="3" y="39"/>
                  </a:lnTo>
                  <a:lnTo>
                    <a:pt x="12" y="48"/>
                  </a:lnTo>
                  <a:lnTo>
                    <a:pt x="25" y="51"/>
                  </a:lnTo>
                  <a:lnTo>
                    <a:pt x="39" y="48"/>
                  </a:lnTo>
                  <a:lnTo>
                    <a:pt x="48" y="39"/>
                  </a:lnTo>
                  <a:lnTo>
                    <a:pt x="51" y="2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413"/>
            <p:cNvSpPr>
              <a:spLocks/>
            </p:cNvSpPr>
            <p:nvPr/>
          </p:nvSpPr>
          <p:spPr bwMode="auto">
            <a:xfrm>
              <a:off x="1468" y="2744"/>
              <a:ext cx="41" cy="43"/>
            </a:xfrm>
            <a:custGeom>
              <a:avLst/>
              <a:gdLst>
                <a:gd name="T0" fmla="*/ 33 w 51"/>
                <a:gd name="T1" fmla="*/ 18 h 51"/>
                <a:gd name="T2" fmla="*/ 31 w 51"/>
                <a:gd name="T3" fmla="*/ 8 h 51"/>
                <a:gd name="T4" fmla="*/ 25 w 51"/>
                <a:gd name="T5" fmla="*/ 3 h 51"/>
                <a:gd name="T6" fmla="*/ 17 w 51"/>
                <a:gd name="T7" fmla="*/ 0 h 51"/>
                <a:gd name="T8" fmla="*/ 8 w 51"/>
                <a:gd name="T9" fmla="*/ 3 h 51"/>
                <a:gd name="T10" fmla="*/ 2 w 51"/>
                <a:gd name="T11" fmla="*/ 8 h 51"/>
                <a:gd name="T12" fmla="*/ 0 w 51"/>
                <a:gd name="T13" fmla="*/ 18 h 51"/>
                <a:gd name="T14" fmla="*/ 2 w 51"/>
                <a:gd name="T15" fmla="*/ 28 h 51"/>
                <a:gd name="T16" fmla="*/ 8 w 51"/>
                <a:gd name="T17" fmla="*/ 34 h 51"/>
                <a:gd name="T18" fmla="*/ 17 w 51"/>
                <a:gd name="T19" fmla="*/ 36 h 51"/>
                <a:gd name="T20" fmla="*/ 25 w 51"/>
                <a:gd name="T21" fmla="*/ 34 h 51"/>
                <a:gd name="T22" fmla="*/ 31 w 51"/>
                <a:gd name="T23" fmla="*/ 28 h 51"/>
                <a:gd name="T24" fmla="*/ 33 w 51"/>
                <a:gd name="T25" fmla="*/ 18 h 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51">
                  <a:moveTo>
                    <a:pt x="51" y="25"/>
                  </a:moveTo>
                  <a:lnTo>
                    <a:pt x="48" y="12"/>
                  </a:lnTo>
                  <a:lnTo>
                    <a:pt x="39" y="3"/>
                  </a:lnTo>
                  <a:lnTo>
                    <a:pt x="26" y="0"/>
                  </a:lnTo>
                  <a:lnTo>
                    <a:pt x="12" y="3"/>
                  </a:lnTo>
                  <a:lnTo>
                    <a:pt x="3" y="12"/>
                  </a:lnTo>
                  <a:lnTo>
                    <a:pt x="0" y="25"/>
                  </a:lnTo>
                  <a:lnTo>
                    <a:pt x="3" y="39"/>
                  </a:lnTo>
                  <a:lnTo>
                    <a:pt x="12" y="48"/>
                  </a:lnTo>
                  <a:lnTo>
                    <a:pt x="26" y="51"/>
                  </a:lnTo>
                  <a:lnTo>
                    <a:pt x="39" y="48"/>
                  </a:lnTo>
                  <a:lnTo>
                    <a:pt x="48" y="39"/>
                  </a:lnTo>
                  <a:lnTo>
                    <a:pt x="51" y="2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414"/>
            <p:cNvSpPr>
              <a:spLocks/>
            </p:cNvSpPr>
            <p:nvPr/>
          </p:nvSpPr>
          <p:spPr bwMode="auto">
            <a:xfrm>
              <a:off x="1660" y="2881"/>
              <a:ext cx="40" cy="42"/>
            </a:xfrm>
            <a:custGeom>
              <a:avLst/>
              <a:gdLst>
                <a:gd name="T0" fmla="*/ 31 w 51"/>
                <a:gd name="T1" fmla="*/ 18 h 50"/>
                <a:gd name="T2" fmla="*/ 30 w 51"/>
                <a:gd name="T3" fmla="*/ 8 h 50"/>
                <a:gd name="T4" fmla="*/ 24 w 51"/>
                <a:gd name="T5" fmla="*/ 3 h 50"/>
                <a:gd name="T6" fmla="*/ 16 w 51"/>
                <a:gd name="T7" fmla="*/ 0 h 50"/>
                <a:gd name="T8" fmla="*/ 7 w 51"/>
                <a:gd name="T9" fmla="*/ 3 h 50"/>
                <a:gd name="T10" fmla="*/ 2 w 51"/>
                <a:gd name="T11" fmla="*/ 8 h 50"/>
                <a:gd name="T12" fmla="*/ 0 w 51"/>
                <a:gd name="T13" fmla="*/ 18 h 50"/>
                <a:gd name="T14" fmla="*/ 2 w 51"/>
                <a:gd name="T15" fmla="*/ 28 h 50"/>
                <a:gd name="T16" fmla="*/ 7 w 51"/>
                <a:gd name="T17" fmla="*/ 33 h 50"/>
                <a:gd name="T18" fmla="*/ 16 w 51"/>
                <a:gd name="T19" fmla="*/ 35 h 50"/>
                <a:gd name="T20" fmla="*/ 24 w 51"/>
                <a:gd name="T21" fmla="*/ 33 h 50"/>
                <a:gd name="T22" fmla="*/ 30 w 51"/>
                <a:gd name="T23" fmla="*/ 28 h 50"/>
                <a:gd name="T24" fmla="*/ 31 w 51"/>
                <a:gd name="T25" fmla="*/ 18 h 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50">
                  <a:moveTo>
                    <a:pt x="51" y="25"/>
                  </a:moveTo>
                  <a:lnTo>
                    <a:pt x="48" y="12"/>
                  </a:lnTo>
                  <a:lnTo>
                    <a:pt x="39" y="3"/>
                  </a:lnTo>
                  <a:lnTo>
                    <a:pt x="26" y="0"/>
                  </a:lnTo>
                  <a:lnTo>
                    <a:pt x="12" y="3"/>
                  </a:lnTo>
                  <a:lnTo>
                    <a:pt x="3" y="12"/>
                  </a:lnTo>
                  <a:lnTo>
                    <a:pt x="0" y="25"/>
                  </a:lnTo>
                  <a:lnTo>
                    <a:pt x="3" y="39"/>
                  </a:lnTo>
                  <a:lnTo>
                    <a:pt x="12" y="47"/>
                  </a:lnTo>
                  <a:lnTo>
                    <a:pt x="26" y="50"/>
                  </a:lnTo>
                  <a:lnTo>
                    <a:pt x="39" y="47"/>
                  </a:lnTo>
                  <a:lnTo>
                    <a:pt x="48" y="39"/>
                  </a:lnTo>
                  <a:lnTo>
                    <a:pt x="51" y="2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415"/>
            <p:cNvSpPr>
              <a:spLocks/>
            </p:cNvSpPr>
            <p:nvPr/>
          </p:nvSpPr>
          <p:spPr bwMode="auto">
            <a:xfrm>
              <a:off x="1853" y="2971"/>
              <a:ext cx="41" cy="42"/>
            </a:xfrm>
            <a:custGeom>
              <a:avLst/>
              <a:gdLst>
                <a:gd name="T0" fmla="*/ 33 w 51"/>
                <a:gd name="T1" fmla="*/ 17 h 51"/>
                <a:gd name="T2" fmla="*/ 31 w 51"/>
                <a:gd name="T3" fmla="*/ 8 h 51"/>
                <a:gd name="T4" fmla="*/ 25 w 51"/>
                <a:gd name="T5" fmla="*/ 2 h 51"/>
                <a:gd name="T6" fmla="*/ 16 w 51"/>
                <a:gd name="T7" fmla="*/ 0 h 51"/>
                <a:gd name="T8" fmla="*/ 8 w 51"/>
                <a:gd name="T9" fmla="*/ 2 h 51"/>
                <a:gd name="T10" fmla="*/ 2 w 51"/>
                <a:gd name="T11" fmla="*/ 8 h 51"/>
                <a:gd name="T12" fmla="*/ 0 w 51"/>
                <a:gd name="T13" fmla="*/ 17 h 51"/>
                <a:gd name="T14" fmla="*/ 2 w 51"/>
                <a:gd name="T15" fmla="*/ 26 h 51"/>
                <a:gd name="T16" fmla="*/ 8 w 51"/>
                <a:gd name="T17" fmla="*/ 33 h 51"/>
                <a:gd name="T18" fmla="*/ 16 w 51"/>
                <a:gd name="T19" fmla="*/ 35 h 51"/>
                <a:gd name="T20" fmla="*/ 25 w 51"/>
                <a:gd name="T21" fmla="*/ 33 h 51"/>
                <a:gd name="T22" fmla="*/ 31 w 51"/>
                <a:gd name="T23" fmla="*/ 26 h 51"/>
                <a:gd name="T24" fmla="*/ 33 w 51"/>
                <a:gd name="T25" fmla="*/ 17 h 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51">
                  <a:moveTo>
                    <a:pt x="51" y="26"/>
                  </a:moveTo>
                  <a:lnTo>
                    <a:pt x="48" y="12"/>
                  </a:lnTo>
                  <a:lnTo>
                    <a:pt x="39" y="3"/>
                  </a:lnTo>
                  <a:lnTo>
                    <a:pt x="25" y="0"/>
                  </a:lnTo>
                  <a:lnTo>
                    <a:pt x="12" y="3"/>
                  </a:lnTo>
                  <a:lnTo>
                    <a:pt x="3" y="12"/>
                  </a:lnTo>
                  <a:lnTo>
                    <a:pt x="0" y="26"/>
                  </a:lnTo>
                  <a:lnTo>
                    <a:pt x="3" y="39"/>
                  </a:lnTo>
                  <a:lnTo>
                    <a:pt x="12" y="48"/>
                  </a:lnTo>
                  <a:lnTo>
                    <a:pt x="25" y="51"/>
                  </a:lnTo>
                  <a:lnTo>
                    <a:pt x="39" y="48"/>
                  </a:lnTo>
                  <a:lnTo>
                    <a:pt x="48" y="39"/>
                  </a:lnTo>
                  <a:lnTo>
                    <a:pt x="51" y="2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416"/>
            <p:cNvSpPr>
              <a:spLocks/>
            </p:cNvSpPr>
            <p:nvPr/>
          </p:nvSpPr>
          <p:spPr bwMode="auto">
            <a:xfrm>
              <a:off x="2045" y="3055"/>
              <a:ext cx="41" cy="42"/>
            </a:xfrm>
            <a:custGeom>
              <a:avLst/>
              <a:gdLst>
                <a:gd name="T0" fmla="*/ 33 w 51"/>
                <a:gd name="T1" fmla="*/ 17 h 51"/>
                <a:gd name="T2" fmla="*/ 31 w 51"/>
                <a:gd name="T3" fmla="*/ 8 h 51"/>
                <a:gd name="T4" fmla="*/ 25 w 51"/>
                <a:gd name="T5" fmla="*/ 2 h 51"/>
                <a:gd name="T6" fmla="*/ 16 w 51"/>
                <a:gd name="T7" fmla="*/ 0 h 51"/>
                <a:gd name="T8" fmla="*/ 8 w 51"/>
                <a:gd name="T9" fmla="*/ 2 h 51"/>
                <a:gd name="T10" fmla="*/ 2 w 51"/>
                <a:gd name="T11" fmla="*/ 8 h 51"/>
                <a:gd name="T12" fmla="*/ 0 w 51"/>
                <a:gd name="T13" fmla="*/ 17 h 51"/>
                <a:gd name="T14" fmla="*/ 2 w 51"/>
                <a:gd name="T15" fmla="*/ 26 h 51"/>
                <a:gd name="T16" fmla="*/ 8 w 51"/>
                <a:gd name="T17" fmla="*/ 33 h 51"/>
                <a:gd name="T18" fmla="*/ 16 w 51"/>
                <a:gd name="T19" fmla="*/ 35 h 51"/>
                <a:gd name="T20" fmla="*/ 25 w 51"/>
                <a:gd name="T21" fmla="*/ 33 h 51"/>
                <a:gd name="T22" fmla="*/ 31 w 51"/>
                <a:gd name="T23" fmla="*/ 26 h 51"/>
                <a:gd name="T24" fmla="*/ 33 w 51"/>
                <a:gd name="T25" fmla="*/ 17 h 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51">
                  <a:moveTo>
                    <a:pt x="51" y="25"/>
                  </a:moveTo>
                  <a:lnTo>
                    <a:pt x="48" y="12"/>
                  </a:lnTo>
                  <a:lnTo>
                    <a:pt x="39" y="3"/>
                  </a:lnTo>
                  <a:lnTo>
                    <a:pt x="25" y="0"/>
                  </a:lnTo>
                  <a:lnTo>
                    <a:pt x="12" y="3"/>
                  </a:lnTo>
                  <a:lnTo>
                    <a:pt x="3" y="12"/>
                  </a:lnTo>
                  <a:lnTo>
                    <a:pt x="0" y="25"/>
                  </a:lnTo>
                  <a:lnTo>
                    <a:pt x="3" y="39"/>
                  </a:lnTo>
                  <a:lnTo>
                    <a:pt x="12" y="48"/>
                  </a:lnTo>
                  <a:lnTo>
                    <a:pt x="25" y="51"/>
                  </a:lnTo>
                  <a:lnTo>
                    <a:pt x="39" y="48"/>
                  </a:lnTo>
                  <a:lnTo>
                    <a:pt x="48" y="39"/>
                  </a:lnTo>
                  <a:lnTo>
                    <a:pt x="51" y="2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Line 417"/>
            <p:cNvSpPr>
              <a:spLocks noChangeShapeType="1"/>
            </p:cNvSpPr>
            <p:nvPr/>
          </p:nvSpPr>
          <p:spPr bwMode="auto">
            <a:xfrm flipV="1">
              <a:off x="2280" y="3166"/>
              <a:ext cx="1" cy="4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Line 418"/>
            <p:cNvSpPr>
              <a:spLocks noChangeShapeType="1"/>
            </p:cNvSpPr>
            <p:nvPr/>
          </p:nvSpPr>
          <p:spPr bwMode="auto">
            <a:xfrm flipV="1">
              <a:off x="2280" y="3123"/>
              <a:ext cx="1" cy="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419"/>
            <p:cNvSpPr>
              <a:spLocks/>
            </p:cNvSpPr>
            <p:nvPr/>
          </p:nvSpPr>
          <p:spPr bwMode="auto">
            <a:xfrm>
              <a:off x="2259" y="3125"/>
              <a:ext cx="41" cy="42"/>
            </a:xfrm>
            <a:custGeom>
              <a:avLst/>
              <a:gdLst>
                <a:gd name="T0" fmla="*/ 33 w 51"/>
                <a:gd name="T1" fmla="*/ 17 h 51"/>
                <a:gd name="T2" fmla="*/ 31 w 51"/>
                <a:gd name="T3" fmla="*/ 8 h 51"/>
                <a:gd name="T4" fmla="*/ 25 w 51"/>
                <a:gd name="T5" fmla="*/ 2 h 51"/>
                <a:gd name="T6" fmla="*/ 17 w 51"/>
                <a:gd name="T7" fmla="*/ 0 h 51"/>
                <a:gd name="T8" fmla="*/ 8 w 51"/>
                <a:gd name="T9" fmla="*/ 2 h 51"/>
                <a:gd name="T10" fmla="*/ 2 w 51"/>
                <a:gd name="T11" fmla="*/ 8 h 51"/>
                <a:gd name="T12" fmla="*/ 0 w 51"/>
                <a:gd name="T13" fmla="*/ 17 h 51"/>
                <a:gd name="T14" fmla="*/ 2 w 51"/>
                <a:gd name="T15" fmla="*/ 26 h 51"/>
                <a:gd name="T16" fmla="*/ 8 w 51"/>
                <a:gd name="T17" fmla="*/ 33 h 51"/>
                <a:gd name="T18" fmla="*/ 17 w 51"/>
                <a:gd name="T19" fmla="*/ 35 h 51"/>
                <a:gd name="T20" fmla="*/ 25 w 51"/>
                <a:gd name="T21" fmla="*/ 33 h 51"/>
                <a:gd name="T22" fmla="*/ 31 w 51"/>
                <a:gd name="T23" fmla="*/ 26 h 51"/>
                <a:gd name="T24" fmla="*/ 33 w 51"/>
                <a:gd name="T25" fmla="*/ 17 h 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51">
                  <a:moveTo>
                    <a:pt x="51" y="25"/>
                  </a:moveTo>
                  <a:lnTo>
                    <a:pt x="48" y="12"/>
                  </a:lnTo>
                  <a:lnTo>
                    <a:pt x="39" y="3"/>
                  </a:lnTo>
                  <a:lnTo>
                    <a:pt x="26" y="0"/>
                  </a:lnTo>
                  <a:lnTo>
                    <a:pt x="12" y="3"/>
                  </a:lnTo>
                  <a:lnTo>
                    <a:pt x="3" y="12"/>
                  </a:lnTo>
                  <a:lnTo>
                    <a:pt x="0" y="25"/>
                  </a:lnTo>
                  <a:lnTo>
                    <a:pt x="3" y="39"/>
                  </a:lnTo>
                  <a:lnTo>
                    <a:pt x="12" y="48"/>
                  </a:lnTo>
                  <a:lnTo>
                    <a:pt x="26" y="51"/>
                  </a:lnTo>
                  <a:lnTo>
                    <a:pt x="39" y="48"/>
                  </a:lnTo>
                  <a:lnTo>
                    <a:pt x="48" y="39"/>
                  </a:lnTo>
                  <a:lnTo>
                    <a:pt x="51" y="2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420"/>
            <p:cNvSpPr>
              <a:spLocks/>
            </p:cNvSpPr>
            <p:nvPr/>
          </p:nvSpPr>
          <p:spPr bwMode="auto">
            <a:xfrm>
              <a:off x="686" y="1089"/>
              <a:ext cx="87" cy="631"/>
            </a:xfrm>
            <a:custGeom>
              <a:avLst/>
              <a:gdLst>
                <a:gd name="T0" fmla="*/ 0 w 109"/>
                <a:gd name="T1" fmla="*/ 0 h 758"/>
                <a:gd name="T2" fmla="*/ 1 w 109"/>
                <a:gd name="T3" fmla="*/ 21 h 758"/>
                <a:gd name="T4" fmla="*/ 2 w 109"/>
                <a:gd name="T5" fmla="*/ 39 h 758"/>
                <a:gd name="T6" fmla="*/ 4 w 109"/>
                <a:gd name="T7" fmla="*/ 58 h 758"/>
                <a:gd name="T8" fmla="*/ 6 w 109"/>
                <a:gd name="T9" fmla="*/ 77 h 758"/>
                <a:gd name="T10" fmla="*/ 6 w 109"/>
                <a:gd name="T11" fmla="*/ 93 h 758"/>
                <a:gd name="T12" fmla="*/ 8 w 109"/>
                <a:gd name="T13" fmla="*/ 110 h 758"/>
                <a:gd name="T14" fmla="*/ 10 w 109"/>
                <a:gd name="T15" fmla="*/ 127 h 758"/>
                <a:gd name="T16" fmla="*/ 11 w 109"/>
                <a:gd name="T17" fmla="*/ 142 h 758"/>
                <a:gd name="T18" fmla="*/ 12 w 109"/>
                <a:gd name="T19" fmla="*/ 156 h 758"/>
                <a:gd name="T20" fmla="*/ 14 w 109"/>
                <a:gd name="T21" fmla="*/ 171 h 758"/>
                <a:gd name="T22" fmla="*/ 15 w 109"/>
                <a:gd name="T23" fmla="*/ 184 h 758"/>
                <a:gd name="T24" fmla="*/ 18 w 109"/>
                <a:gd name="T25" fmla="*/ 197 h 758"/>
                <a:gd name="T26" fmla="*/ 18 w 109"/>
                <a:gd name="T27" fmla="*/ 211 h 758"/>
                <a:gd name="T28" fmla="*/ 20 w 109"/>
                <a:gd name="T29" fmla="*/ 223 h 758"/>
                <a:gd name="T30" fmla="*/ 21 w 109"/>
                <a:gd name="T31" fmla="*/ 236 h 758"/>
                <a:gd name="T32" fmla="*/ 23 w 109"/>
                <a:gd name="T33" fmla="*/ 247 h 758"/>
                <a:gd name="T34" fmla="*/ 24 w 109"/>
                <a:gd name="T35" fmla="*/ 260 h 758"/>
                <a:gd name="T36" fmla="*/ 26 w 109"/>
                <a:gd name="T37" fmla="*/ 271 h 758"/>
                <a:gd name="T38" fmla="*/ 27 w 109"/>
                <a:gd name="T39" fmla="*/ 281 h 758"/>
                <a:gd name="T40" fmla="*/ 29 w 109"/>
                <a:gd name="T41" fmla="*/ 291 h 758"/>
                <a:gd name="T42" fmla="*/ 30 w 109"/>
                <a:gd name="T43" fmla="*/ 304 h 758"/>
                <a:gd name="T44" fmla="*/ 31 w 109"/>
                <a:gd name="T45" fmla="*/ 312 h 758"/>
                <a:gd name="T46" fmla="*/ 33 w 109"/>
                <a:gd name="T47" fmla="*/ 323 h 758"/>
                <a:gd name="T48" fmla="*/ 34 w 109"/>
                <a:gd name="T49" fmla="*/ 333 h 758"/>
                <a:gd name="T50" fmla="*/ 35 w 109"/>
                <a:gd name="T51" fmla="*/ 343 h 758"/>
                <a:gd name="T52" fmla="*/ 37 w 109"/>
                <a:gd name="T53" fmla="*/ 352 h 758"/>
                <a:gd name="T54" fmla="*/ 38 w 109"/>
                <a:gd name="T55" fmla="*/ 362 h 758"/>
                <a:gd name="T56" fmla="*/ 40 w 109"/>
                <a:gd name="T57" fmla="*/ 370 h 758"/>
                <a:gd name="T58" fmla="*/ 41 w 109"/>
                <a:gd name="T59" fmla="*/ 379 h 758"/>
                <a:gd name="T60" fmla="*/ 42 w 109"/>
                <a:gd name="T61" fmla="*/ 387 h 758"/>
                <a:gd name="T62" fmla="*/ 44 w 109"/>
                <a:gd name="T63" fmla="*/ 395 h 758"/>
                <a:gd name="T64" fmla="*/ 45 w 109"/>
                <a:gd name="T65" fmla="*/ 404 h 758"/>
                <a:gd name="T66" fmla="*/ 46 w 109"/>
                <a:gd name="T67" fmla="*/ 412 h 758"/>
                <a:gd name="T68" fmla="*/ 49 w 109"/>
                <a:gd name="T69" fmla="*/ 420 h 758"/>
                <a:gd name="T70" fmla="*/ 49 w 109"/>
                <a:gd name="T71" fmla="*/ 428 h 758"/>
                <a:gd name="T72" fmla="*/ 52 w 109"/>
                <a:gd name="T73" fmla="*/ 436 h 758"/>
                <a:gd name="T74" fmla="*/ 52 w 109"/>
                <a:gd name="T75" fmla="*/ 444 h 758"/>
                <a:gd name="T76" fmla="*/ 54 w 109"/>
                <a:gd name="T77" fmla="*/ 451 h 758"/>
                <a:gd name="T78" fmla="*/ 55 w 109"/>
                <a:gd name="T79" fmla="*/ 458 h 758"/>
                <a:gd name="T80" fmla="*/ 57 w 109"/>
                <a:gd name="T81" fmla="*/ 465 h 758"/>
                <a:gd name="T82" fmla="*/ 58 w 109"/>
                <a:gd name="T83" fmla="*/ 473 h 758"/>
                <a:gd name="T84" fmla="*/ 60 w 109"/>
                <a:gd name="T85" fmla="*/ 480 h 758"/>
                <a:gd name="T86" fmla="*/ 61 w 109"/>
                <a:gd name="T87" fmla="*/ 486 h 758"/>
                <a:gd name="T88" fmla="*/ 63 w 109"/>
                <a:gd name="T89" fmla="*/ 494 h 758"/>
                <a:gd name="T90" fmla="*/ 64 w 109"/>
                <a:gd name="T91" fmla="*/ 499 h 758"/>
                <a:gd name="T92" fmla="*/ 65 w 109"/>
                <a:gd name="T93" fmla="*/ 506 h 758"/>
                <a:gd name="T94" fmla="*/ 67 w 109"/>
                <a:gd name="T95" fmla="*/ 513 h 758"/>
                <a:gd name="T96" fmla="*/ 69 w 109"/>
                <a:gd name="T97" fmla="*/ 519 h 758"/>
                <a:gd name="T98" fmla="*/ 69 w 109"/>
                <a:gd name="T99" fmla="*/ 525 h 75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9" h="758">
                  <a:moveTo>
                    <a:pt x="0" y="0"/>
                  </a:moveTo>
                  <a:lnTo>
                    <a:pt x="1" y="30"/>
                  </a:lnTo>
                  <a:lnTo>
                    <a:pt x="4" y="57"/>
                  </a:lnTo>
                  <a:lnTo>
                    <a:pt x="6" y="84"/>
                  </a:lnTo>
                  <a:lnTo>
                    <a:pt x="9" y="110"/>
                  </a:lnTo>
                  <a:lnTo>
                    <a:pt x="10" y="135"/>
                  </a:lnTo>
                  <a:lnTo>
                    <a:pt x="13" y="159"/>
                  </a:lnTo>
                  <a:lnTo>
                    <a:pt x="15" y="182"/>
                  </a:lnTo>
                  <a:lnTo>
                    <a:pt x="18" y="204"/>
                  </a:lnTo>
                  <a:lnTo>
                    <a:pt x="19" y="225"/>
                  </a:lnTo>
                  <a:lnTo>
                    <a:pt x="22" y="246"/>
                  </a:lnTo>
                  <a:lnTo>
                    <a:pt x="24" y="266"/>
                  </a:lnTo>
                  <a:lnTo>
                    <a:pt x="27" y="285"/>
                  </a:lnTo>
                  <a:lnTo>
                    <a:pt x="28" y="305"/>
                  </a:lnTo>
                  <a:lnTo>
                    <a:pt x="31" y="322"/>
                  </a:lnTo>
                  <a:lnTo>
                    <a:pt x="33" y="340"/>
                  </a:lnTo>
                  <a:lnTo>
                    <a:pt x="36" y="357"/>
                  </a:lnTo>
                  <a:lnTo>
                    <a:pt x="37" y="375"/>
                  </a:lnTo>
                  <a:lnTo>
                    <a:pt x="40" y="390"/>
                  </a:lnTo>
                  <a:lnTo>
                    <a:pt x="42" y="406"/>
                  </a:lnTo>
                  <a:lnTo>
                    <a:pt x="45" y="421"/>
                  </a:lnTo>
                  <a:lnTo>
                    <a:pt x="46" y="438"/>
                  </a:lnTo>
                  <a:lnTo>
                    <a:pt x="49" y="451"/>
                  </a:lnTo>
                  <a:lnTo>
                    <a:pt x="51" y="466"/>
                  </a:lnTo>
                  <a:lnTo>
                    <a:pt x="54" y="481"/>
                  </a:lnTo>
                  <a:lnTo>
                    <a:pt x="55" y="495"/>
                  </a:lnTo>
                  <a:lnTo>
                    <a:pt x="58" y="508"/>
                  </a:lnTo>
                  <a:lnTo>
                    <a:pt x="60" y="522"/>
                  </a:lnTo>
                  <a:lnTo>
                    <a:pt x="63" y="534"/>
                  </a:lnTo>
                  <a:lnTo>
                    <a:pt x="64" y="547"/>
                  </a:lnTo>
                  <a:lnTo>
                    <a:pt x="67" y="559"/>
                  </a:lnTo>
                  <a:lnTo>
                    <a:pt x="69" y="571"/>
                  </a:lnTo>
                  <a:lnTo>
                    <a:pt x="72" y="583"/>
                  </a:lnTo>
                  <a:lnTo>
                    <a:pt x="73" y="595"/>
                  </a:lnTo>
                  <a:lnTo>
                    <a:pt x="76" y="607"/>
                  </a:lnTo>
                  <a:lnTo>
                    <a:pt x="78" y="618"/>
                  </a:lnTo>
                  <a:lnTo>
                    <a:pt x="81" y="630"/>
                  </a:lnTo>
                  <a:lnTo>
                    <a:pt x="82" y="640"/>
                  </a:lnTo>
                  <a:lnTo>
                    <a:pt x="85" y="651"/>
                  </a:lnTo>
                  <a:lnTo>
                    <a:pt x="87" y="661"/>
                  </a:lnTo>
                  <a:lnTo>
                    <a:pt x="90" y="672"/>
                  </a:lnTo>
                  <a:lnTo>
                    <a:pt x="91" y="682"/>
                  </a:lnTo>
                  <a:lnTo>
                    <a:pt x="94" y="693"/>
                  </a:lnTo>
                  <a:lnTo>
                    <a:pt x="96" y="701"/>
                  </a:lnTo>
                  <a:lnTo>
                    <a:pt x="99" y="712"/>
                  </a:lnTo>
                  <a:lnTo>
                    <a:pt x="100" y="721"/>
                  </a:lnTo>
                  <a:lnTo>
                    <a:pt x="103" y="730"/>
                  </a:lnTo>
                  <a:lnTo>
                    <a:pt x="105" y="740"/>
                  </a:lnTo>
                  <a:lnTo>
                    <a:pt x="108" y="749"/>
                  </a:lnTo>
                  <a:lnTo>
                    <a:pt x="109" y="758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421"/>
            <p:cNvSpPr>
              <a:spLocks/>
            </p:cNvSpPr>
            <p:nvPr/>
          </p:nvSpPr>
          <p:spPr bwMode="auto">
            <a:xfrm>
              <a:off x="773" y="1720"/>
              <a:ext cx="89" cy="278"/>
            </a:xfrm>
            <a:custGeom>
              <a:avLst/>
              <a:gdLst>
                <a:gd name="T0" fmla="*/ 0 w 111"/>
                <a:gd name="T1" fmla="*/ 0 h 333"/>
                <a:gd name="T2" fmla="*/ 2 w 111"/>
                <a:gd name="T3" fmla="*/ 7 h 333"/>
                <a:gd name="T4" fmla="*/ 3 w 111"/>
                <a:gd name="T5" fmla="*/ 13 h 333"/>
                <a:gd name="T6" fmla="*/ 5 w 111"/>
                <a:gd name="T7" fmla="*/ 18 h 333"/>
                <a:gd name="T8" fmla="*/ 6 w 111"/>
                <a:gd name="T9" fmla="*/ 24 h 333"/>
                <a:gd name="T10" fmla="*/ 8 w 111"/>
                <a:gd name="T11" fmla="*/ 31 h 333"/>
                <a:gd name="T12" fmla="*/ 9 w 111"/>
                <a:gd name="T13" fmla="*/ 36 h 333"/>
                <a:gd name="T14" fmla="*/ 11 w 111"/>
                <a:gd name="T15" fmla="*/ 42 h 333"/>
                <a:gd name="T16" fmla="*/ 11 w 111"/>
                <a:gd name="T17" fmla="*/ 48 h 333"/>
                <a:gd name="T18" fmla="*/ 14 w 111"/>
                <a:gd name="T19" fmla="*/ 53 h 333"/>
                <a:gd name="T20" fmla="*/ 14 w 111"/>
                <a:gd name="T21" fmla="*/ 58 h 333"/>
                <a:gd name="T22" fmla="*/ 17 w 111"/>
                <a:gd name="T23" fmla="*/ 64 h 333"/>
                <a:gd name="T24" fmla="*/ 18 w 111"/>
                <a:gd name="T25" fmla="*/ 69 h 333"/>
                <a:gd name="T26" fmla="*/ 19 w 111"/>
                <a:gd name="T27" fmla="*/ 74 h 333"/>
                <a:gd name="T28" fmla="*/ 21 w 111"/>
                <a:gd name="T29" fmla="*/ 79 h 333"/>
                <a:gd name="T30" fmla="*/ 22 w 111"/>
                <a:gd name="T31" fmla="*/ 85 h 333"/>
                <a:gd name="T32" fmla="*/ 23 w 111"/>
                <a:gd name="T33" fmla="*/ 90 h 333"/>
                <a:gd name="T34" fmla="*/ 25 w 111"/>
                <a:gd name="T35" fmla="*/ 95 h 333"/>
                <a:gd name="T36" fmla="*/ 26 w 111"/>
                <a:gd name="T37" fmla="*/ 100 h 333"/>
                <a:gd name="T38" fmla="*/ 28 w 111"/>
                <a:gd name="T39" fmla="*/ 104 h 333"/>
                <a:gd name="T40" fmla="*/ 29 w 111"/>
                <a:gd name="T41" fmla="*/ 110 h 333"/>
                <a:gd name="T42" fmla="*/ 30 w 111"/>
                <a:gd name="T43" fmla="*/ 115 h 333"/>
                <a:gd name="T44" fmla="*/ 32 w 111"/>
                <a:gd name="T45" fmla="*/ 119 h 333"/>
                <a:gd name="T46" fmla="*/ 34 w 111"/>
                <a:gd name="T47" fmla="*/ 124 h 333"/>
                <a:gd name="T48" fmla="*/ 34 w 111"/>
                <a:gd name="T49" fmla="*/ 129 h 333"/>
                <a:gd name="T50" fmla="*/ 37 w 111"/>
                <a:gd name="T51" fmla="*/ 134 h 333"/>
                <a:gd name="T52" fmla="*/ 38 w 111"/>
                <a:gd name="T53" fmla="*/ 138 h 333"/>
                <a:gd name="T54" fmla="*/ 40 w 111"/>
                <a:gd name="T55" fmla="*/ 142 h 333"/>
                <a:gd name="T56" fmla="*/ 41 w 111"/>
                <a:gd name="T57" fmla="*/ 148 h 333"/>
                <a:gd name="T58" fmla="*/ 42 w 111"/>
                <a:gd name="T59" fmla="*/ 152 h 333"/>
                <a:gd name="T60" fmla="*/ 44 w 111"/>
                <a:gd name="T61" fmla="*/ 156 h 333"/>
                <a:gd name="T62" fmla="*/ 46 w 111"/>
                <a:gd name="T63" fmla="*/ 160 h 333"/>
                <a:gd name="T64" fmla="*/ 47 w 111"/>
                <a:gd name="T65" fmla="*/ 164 h 333"/>
                <a:gd name="T66" fmla="*/ 48 w 111"/>
                <a:gd name="T67" fmla="*/ 169 h 333"/>
                <a:gd name="T68" fmla="*/ 50 w 111"/>
                <a:gd name="T69" fmla="*/ 173 h 333"/>
                <a:gd name="T70" fmla="*/ 51 w 111"/>
                <a:gd name="T71" fmla="*/ 178 h 333"/>
                <a:gd name="T72" fmla="*/ 52 w 111"/>
                <a:gd name="T73" fmla="*/ 181 h 333"/>
                <a:gd name="T74" fmla="*/ 54 w 111"/>
                <a:gd name="T75" fmla="*/ 185 h 333"/>
                <a:gd name="T76" fmla="*/ 55 w 111"/>
                <a:gd name="T77" fmla="*/ 190 h 333"/>
                <a:gd name="T78" fmla="*/ 57 w 111"/>
                <a:gd name="T79" fmla="*/ 194 h 333"/>
                <a:gd name="T80" fmla="*/ 58 w 111"/>
                <a:gd name="T81" fmla="*/ 198 h 333"/>
                <a:gd name="T82" fmla="*/ 60 w 111"/>
                <a:gd name="T83" fmla="*/ 202 h 333"/>
                <a:gd name="T84" fmla="*/ 61 w 111"/>
                <a:gd name="T85" fmla="*/ 206 h 333"/>
                <a:gd name="T86" fmla="*/ 63 w 111"/>
                <a:gd name="T87" fmla="*/ 209 h 333"/>
                <a:gd name="T88" fmla="*/ 63 w 111"/>
                <a:gd name="T89" fmla="*/ 213 h 333"/>
                <a:gd name="T90" fmla="*/ 66 w 111"/>
                <a:gd name="T91" fmla="*/ 217 h 333"/>
                <a:gd name="T92" fmla="*/ 67 w 111"/>
                <a:gd name="T93" fmla="*/ 220 h 333"/>
                <a:gd name="T94" fmla="*/ 69 w 111"/>
                <a:gd name="T95" fmla="*/ 225 h 333"/>
                <a:gd name="T96" fmla="*/ 70 w 111"/>
                <a:gd name="T97" fmla="*/ 228 h 333"/>
                <a:gd name="T98" fmla="*/ 71 w 111"/>
                <a:gd name="T99" fmla="*/ 232 h 33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11" h="333">
                  <a:moveTo>
                    <a:pt x="0" y="0"/>
                  </a:moveTo>
                  <a:lnTo>
                    <a:pt x="3" y="9"/>
                  </a:lnTo>
                  <a:lnTo>
                    <a:pt x="5" y="18"/>
                  </a:lnTo>
                  <a:lnTo>
                    <a:pt x="8" y="26"/>
                  </a:lnTo>
                  <a:lnTo>
                    <a:pt x="9" y="35"/>
                  </a:lnTo>
                  <a:lnTo>
                    <a:pt x="12" y="44"/>
                  </a:lnTo>
                  <a:lnTo>
                    <a:pt x="14" y="51"/>
                  </a:lnTo>
                  <a:lnTo>
                    <a:pt x="17" y="60"/>
                  </a:lnTo>
                  <a:lnTo>
                    <a:pt x="18" y="68"/>
                  </a:lnTo>
                  <a:lnTo>
                    <a:pt x="21" y="75"/>
                  </a:lnTo>
                  <a:lnTo>
                    <a:pt x="23" y="84"/>
                  </a:lnTo>
                  <a:lnTo>
                    <a:pt x="26" y="92"/>
                  </a:lnTo>
                  <a:lnTo>
                    <a:pt x="27" y="99"/>
                  </a:lnTo>
                  <a:lnTo>
                    <a:pt x="30" y="107"/>
                  </a:lnTo>
                  <a:lnTo>
                    <a:pt x="32" y="114"/>
                  </a:lnTo>
                  <a:lnTo>
                    <a:pt x="35" y="122"/>
                  </a:lnTo>
                  <a:lnTo>
                    <a:pt x="36" y="129"/>
                  </a:lnTo>
                  <a:lnTo>
                    <a:pt x="39" y="137"/>
                  </a:lnTo>
                  <a:lnTo>
                    <a:pt x="41" y="144"/>
                  </a:lnTo>
                  <a:lnTo>
                    <a:pt x="44" y="150"/>
                  </a:lnTo>
                  <a:lnTo>
                    <a:pt x="45" y="158"/>
                  </a:lnTo>
                  <a:lnTo>
                    <a:pt x="48" y="165"/>
                  </a:lnTo>
                  <a:lnTo>
                    <a:pt x="50" y="171"/>
                  </a:lnTo>
                  <a:lnTo>
                    <a:pt x="53" y="179"/>
                  </a:lnTo>
                  <a:lnTo>
                    <a:pt x="54" y="185"/>
                  </a:lnTo>
                  <a:lnTo>
                    <a:pt x="57" y="192"/>
                  </a:lnTo>
                  <a:lnTo>
                    <a:pt x="59" y="198"/>
                  </a:lnTo>
                  <a:lnTo>
                    <a:pt x="62" y="204"/>
                  </a:lnTo>
                  <a:lnTo>
                    <a:pt x="63" y="212"/>
                  </a:lnTo>
                  <a:lnTo>
                    <a:pt x="66" y="218"/>
                  </a:lnTo>
                  <a:lnTo>
                    <a:pt x="68" y="224"/>
                  </a:lnTo>
                  <a:lnTo>
                    <a:pt x="71" y="230"/>
                  </a:lnTo>
                  <a:lnTo>
                    <a:pt x="72" y="236"/>
                  </a:lnTo>
                  <a:lnTo>
                    <a:pt x="75" y="242"/>
                  </a:lnTo>
                  <a:lnTo>
                    <a:pt x="77" y="248"/>
                  </a:lnTo>
                  <a:lnTo>
                    <a:pt x="80" y="255"/>
                  </a:lnTo>
                  <a:lnTo>
                    <a:pt x="81" y="260"/>
                  </a:lnTo>
                  <a:lnTo>
                    <a:pt x="84" y="266"/>
                  </a:lnTo>
                  <a:lnTo>
                    <a:pt x="86" y="272"/>
                  </a:lnTo>
                  <a:lnTo>
                    <a:pt x="89" y="278"/>
                  </a:lnTo>
                  <a:lnTo>
                    <a:pt x="90" y="284"/>
                  </a:lnTo>
                  <a:lnTo>
                    <a:pt x="93" y="290"/>
                  </a:lnTo>
                  <a:lnTo>
                    <a:pt x="95" y="296"/>
                  </a:lnTo>
                  <a:lnTo>
                    <a:pt x="98" y="300"/>
                  </a:lnTo>
                  <a:lnTo>
                    <a:pt x="99" y="306"/>
                  </a:lnTo>
                  <a:lnTo>
                    <a:pt x="102" y="312"/>
                  </a:lnTo>
                  <a:lnTo>
                    <a:pt x="104" y="316"/>
                  </a:lnTo>
                  <a:lnTo>
                    <a:pt x="107" y="322"/>
                  </a:lnTo>
                  <a:lnTo>
                    <a:pt x="108" y="327"/>
                  </a:lnTo>
                  <a:lnTo>
                    <a:pt x="111" y="333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422"/>
            <p:cNvSpPr>
              <a:spLocks/>
            </p:cNvSpPr>
            <p:nvPr/>
          </p:nvSpPr>
          <p:spPr bwMode="auto">
            <a:xfrm>
              <a:off x="862" y="1998"/>
              <a:ext cx="86" cy="180"/>
            </a:xfrm>
            <a:custGeom>
              <a:avLst/>
              <a:gdLst>
                <a:gd name="T0" fmla="*/ 0 w 109"/>
                <a:gd name="T1" fmla="*/ 0 h 216"/>
                <a:gd name="T2" fmla="*/ 2 w 109"/>
                <a:gd name="T3" fmla="*/ 3 h 216"/>
                <a:gd name="T4" fmla="*/ 3 w 109"/>
                <a:gd name="T5" fmla="*/ 7 h 216"/>
                <a:gd name="T6" fmla="*/ 4 w 109"/>
                <a:gd name="T7" fmla="*/ 11 h 216"/>
                <a:gd name="T8" fmla="*/ 6 w 109"/>
                <a:gd name="T9" fmla="*/ 15 h 216"/>
                <a:gd name="T10" fmla="*/ 7 w 109"/>
                <a:gd name="T11" fmla="*/ 18 h 216"/>
                <a:gd name="T12" fmla="*/ 9 w 109"/>
                <a:gd name="T13" fmla="*/ 21 h 216"/>
                <a:gd name="T14" fmla="*/ 9 w 109"/>
                <a:gd name="T15" fmla="*/ 25 h 216"/>
                <a:gd name="T16" fmla="*/ 11 w 109"/>
                <a:gd name="T17" fmla="*/ 28 h 216"/>
                <a:gd name="T18" fmla="*/ 13 w 109"/>
                <a:gd name="T19" fmla="*/ 32 h 216"/>
                <a:gd name="T20" fmla="*/ 14 w 109"/>
                <a:gd name="T21" fmla="*/ 36 h 216"/>
                <a:gd name="T22" fmla="*/ 15 w 109"/>
                <a:gd name="T23" fmla="*/ 38 h 216"/>
                <a:gd name="T24" fmla="*/ 17 w 109"/>
                <a:gd name="T25" fmla="*/ 42 h 216"/>
                <a:gd name="T26" fmla="*/ 17 w 109"/>
                <a:gd name="T27" fmla="*/ 44 h 216"/>
                <a:gd name="T28" fmla="*/ 19 w 109"/>
                <a:gd name="T29" fmla="*/ 48 h 216"/>
                <a:gd name="T30" fmla="*/ 21 w 109"/>
                <a:gd name="T31" fmla="*/ 53 h 216"/>
                <a:gd name="T32" fmla="*/ 22 w 109"/>
                <a:gd name="T33" fmla="*/ 55 h 216"/>
                <a:gd name="T34" fmla="*/ 23 w 109"/>
                <a:gd name="T35" fmla="*/ 58 h 216"/>
                <a:gd name="T36" fmla="*/ 25 w 109"/>
                <a:gd name="T37" fmla="*/ 61 h 216"/>
                <a:gd name="T38" fmla="*/ 26 w 109"/>
                <a:gd name="T39" fmla="*/ 65 h 216"/>
                <a:gd name="T40" fmla="*/ 28 w 109"/>
                <a:gd name="T41" fmla="*/ 68 h 216"/>
                <a:gd name="T42" fmla="*/ 28 w 109"/>
                <a:gd name="T43" fmla="*/ 71 h 216"/>
                <a:gd name="T44" fmla="*/ 31 w 109"/>
                <a:gd name="T45" fmla="*/ 73 h 216"/>
                <a:gd name="T46" fmla="*/ 32 w 109"/>
                <a:gd name="T47" fmla="*/ 78 h 216"/>
                <a:gd name="T48" fmla="*/ 34 w 109"/>
                <a:gd name="T49" fmla="*/ 80 h 216"/>
                <a:gd name="T50" fmla="*/ 34 w 109"/>
                <a:gd name="T51" fmla="*/ 83 h 216"/>
                <a:gd name="T52" fmla="*/ 36 w 109"/>
                <a:gd name="T53" fmla="*/ 86 h 216"/>
                <a:gd name="T54" fmla="*/ 37 w 109"/>
                <a:gd name="T55" fmla="*/ 88 h 216"/>
                <a:gd name="T56" fmla="*/ 39 w 109"/>
                <a:gd name="T57" fmla="*/ 92 h 216"/>
                <a:gd name="T58" fmla="*/ 39 w 109"/>
                <a:gd name="T59" fmla="*/ 94 h 216"/>
                <a:gd name="T60" fmla="*/ 42 w 109"/>
                <a:gd name="T61" fmla="*/ 98 h 216"/>
                <a:gd name="T62" fmla="*/ 43 w 109"/>
                <a:gd name="T63" fmla="*/ 101 h 216"/>
                <a:gd name="T64" fmla="*/ 45 w 109"/>
                <a:gd name="T65" fmla="*/ 103 h 216"/>
                <a:gd name="T66" fmla="*/ 46 w 109"/>
                <a:gd name="T67" fmla="*/ 107 h 216"/>
                <a:gd name="T68" fmla="*/ 47 w 109"/>
                <a:gd name="T69" fmla="*/ 109 h 216"/>
                <a:gd name="T70" fmla="*/ 49 w 109"/>
                <a:gd name="T71" fmla="*/ 113 h 216"/>
                <a:gd name="T72" fmla="*/ 50 w 109"/>
                <a:gd name="T73" fmla="*/ 115 h 216"/>
                <a:gd name="T74" fmla="*/ 51 w 109"/>
                <a:gd name="T75" fmla="*/ 118 h 216"/>
                <a:gd name="T76" fmla="*/ 53 w 109"/>
                <a:gd name="T77" fmla="*/ 121 h 216"/>
                <a:gd name="T78" fmla="*/ 54 w 109"/>
                <a:gd name="T79" fmla="*/ 123 h 216"/>
                <a:gd name="T80" fmla="*/ 56 w 109"/>
                <a:gd name="T81" fmla="*/ 126 h 216"/>
                <a:gd name="T82" fmla="*/ 57 w 109"/>
                <a:gd name="T83" fmla="*/ 129 h 216"/>
                <a:gd name="T84" fmla="*/ 58 w 109"/>
                <a:gd name="T85" fmla="*/ 132 h 216"/>
                <a:gd name="T86" fmla="*/ 60 w 109"/>
                <a:gd name="T87" fmla="*/ 134 h 216"/>
                <a:gd name="T88" fmla="*/ 62 w 109"/>
                <a:gd name="T89" fmla="*/ 136 h 216"/>
                <a:gd name="T90" fmla="*/ 62 w 109"/>
                <a:gd name="T91" fmla="*/ 140 h 216"/>
                <a:gd name="T92" fmla="*/ 64 w 109"/>
                <a:gd name="T93" fmla="*/ 143 h 216"/>
                <a:gd name="T94" fmla="*/ 65 w 109"/>
                <a:gd name="T95" fmla="*/ 144 h 216"/>
                <a:gd name="T96" fmla="*/ 67 w 109"/>
                <a:gd name="T97" fmla="*/ 148 h 216"/>
                <a:gd name="T98" fmla="*/ 68 w 109"/>
                <a:gd name="T99" fmla="*/ 150 h 21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9" h="216">
                  <a:moveTo>
                    <a:pt x="0" y="0"/>
                  </a:moveTo>
                  <a:lnTo>
                    <a:pt x="2" y="4"/>
                  </a:lnTo>
                  <a:lnTo>
                    <a:pt x="5" y="10"/>
                  </a:lnTo>
                  <a:lnTo>
                    <a:pt x="6" y="15"/>
                  </a:lnTo>
                  <a:lnTo>
                    <a:pt x="9" y="21"/>
                  </a:lnTo>
                  <a:lnTo>
                    <a:pt x="11" y="25"/>
                  </a:lnTo>
                  <a:lnTo>
                    <a:pt x="14" y="30"/>
                  </a:lnTo>
                  <a:lnTo>
                    <a:pt x="15" y="36"/>
                  </a:lnTo>
                  <a:lnTo>
                    <a:pt x="18" y="40"/>
                  </a:lnTo>
                  <a:lnTo>
                    <a:pt x="20" y="45"/>
                  </a:lnTo>
                  <a:lnTo>
                    <a:pt x="23" y="51"/>
                  </a:lnTo>
                  <a:lnTo>
                    <a:pt x="24" y="55"/>
                  </a:lnTo>
                  <a:lnTo>
                    <a:pt x="27" y="60"/>
                  </a:lnTo>
                  <a:lnTo>
                    <a:pt x="28" y="64"/>
                  </a:lnTo>
                  <a:lnTo>
                    <a:pt x="31" y="69"/>
                  </a:lnTo>
                  <a:lnTo>
                    <a:pt x="33" y="75"/>
                  </a:lnTo>
                  <a:lnTo>
                    <a:pt x="36" y="79"/>
                  </a:lnTo>
                  <a:lnTo>
                    <a:pt x="37" y="84"/>
                  </a:lnTo>
                  <a:lnTo>
                    <a:pt x="40" y="88"/>
                  </a:lnTo>
                  <a:lnTo>
                    <a:pt x="42" y="93"/>
                  </a:lnTo>
                  <a:lnTo>
                    <a:pt x="45" y="97"/>
                  </a:lnTo>
                  <a:lnTo>
                    <a:pt x="46" y="102"/>
                  </a:lnTo>
                  <a:lnTo>
                    <a:pt x="49" y="106"/>
                  </a:lnTo>
                  <a:lnTo>
                    <a:pt x="51" y="111"/>
                  </a:lnTo>
                  <a:lnTo>
                    <a:pt x="54" y="115"/>
                  </a:lnTo>
                  <a:lnTo>
                    <a:pt x="55" y="120"/>
                  </a:lnTo>
                  <a:lnTo>
                    <a:pt x="58" y="124"/>
                  </a:lnTo>
                  <a:lnTo>
                    <a:pt x="60" y="127"/>
                  </a:lnTo>
                  <a:lnTo>
                    <a:pt x="63" y="132"/>
                  </a:lnTo>
                  <a:lnTo>
                    <a:pt x="64" y="136"/>
                  </a:lnTo>
                  <a:lnTo>
                    <a:pt x="67" y="141"/>
                  </a:lnTo>
                  <a:lnTo>
                    <a:pt x="69" y="145"/>
                  </a:lnTo>
                  <a:lnTo>
                    <a:pt x="72" y="148"/>
                  </a:lnTo>
                  <a:lnTo>
                    <a:pt x="73" y="153"/>
                  </a:lnTo>
                  <a:lnTo>
                    <a:pt x="76" y="157"/>
                  </a:lnTo>
                  <a:lnTo>
                    <a:pt x="78" y="162"/>
                  </a:lnTo>
                  <a:lnTo>
                    <a:pt x="81" y="165"/>
                  </a:lnTo>
                  <a:lnTo>
                    <a:pt x="82" y="169"/>
                  </a:lnTo>
                  <a:lnTo>
                    <a:pt x="85" y="174"/>
                  </a:lnTo>
                  <a:lnTo>
                    <a:pt x="87" y="177"/>
                  </a:lnTo>
                  <a:lnTo>
                    <a:pt x="90" y="181"/>
                  </a:lnTo>
                  <a:lnTo>
                    <a:pt x="91" y="186"/>
                  </a:lnTo>
                  <a:lnTo>
                    <a:pt x="94" y="189"/>
                  </a:lnTo>
                  <a:lnTo>
                    <a:pt x="96" y="193"/>
                  </a:lnTo>
                  <a:lnTo>
                    <a:pt x="99" y="196"/>
                  </a:lnTo>
                  <a:lnTo>
                    <a:pt x="100" y="201"/>
                  </a:lnTo>
                  <a:lnTo>
                    <a:pt x="103" y="205"/>
                  </a:lnTo>
                  <a:lnTo>
                    <a:pt x="105" y="208"/>
                  </a:lnTo>
                  <a:lnTo>
                    <a:pt x="108" y="213"/>
                  </a:lnTo>
                  <a:lnTo>
                    <a:pt x="109" y="216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423"/>
            <p:cNvSpPr>
              <a:spLocks/>
            </p:cNvSpPr>
            <p:nvPr/>
          </p:nvSpPr>
          <p:spPr bwMode="auto">
            <a:xfrm>
              <a:off x="948" y="2178"/>
              <a:ext cx="89" cy="133"/>
            </a:xfrm>
            <a:custGeom>
              <a:avLst/>
              <a:gdLst>
                <a:gd name="T0" fmla="*/ 0 w 111"/>
                <a:gd name="T1" fmla="*/ 0 h 160"/>
                <a:gd name="T2" fmla="*/ 2 w 111"/>
                <a:gd name="T3" fmla="*/ 2 h 160"/>
                <a:gd name="T4" fmla="*/ 3 w 111"/>
                <a:gd name="T5" fmla="*/ 5 h 160"/>
                <a:gd name="T6" fmla="*/ 5 w 111"/>
                <a:gd name="T7" fmla="*/ 7 h 160"/>
                <a:gd name="T8" fmla="*/ 6 w 111"/>
                <a:gd name="T9" fmla="*/ 10 h 160"/>
                <a:gd name="T10" fmla="*/ 8 w 111"/>
                <a:gd name="T11" fmla="*/ 12 h 160"/>
                <a:gd name="T12" fmla="*/ 9 w 111"/>
                <a:gd name="T13" fmla="*/ 15 h 160"/>
                <a:gd name="T14" fmla="*/ 11 w 111"/>
                <a:gd name="T15" fmla="*/ 17 h 160"/>
                <a:gd name="T16" fmla="*/ 11 w 111"/>
                <a:gd name="T17" fmla="*/ 21 h 160"/>
                <a:gd name="T18" fmla="*/ 14 w 111"/>
                <a:gd name="T19" fmla="*/ 22 h 160"/>
                <a:gd name="T20" fmla="*/ 14 w 111"/>
                <a:gd name="T21" fmla="*/ 25 h 160"/>
                <a:gd name="T22" fmla="*/ 17 w 111"/>
                <a:gd name="T23" fmla="*/ 27 h 160"/>
                <a:gd name="T24" fmla="*/ 18 w 111"/>
                <a:gd name="T25" fmla="*/ 30 h 160"/>
                <a:gd name="T26" fmla="*/ 19 w 111"/>
                <a:gd name="T27" fmla="*/ 32 h 160"/>
                <a:gd name="T28" fmla="*/ 21 w 111"/>
                <a:gd name="T29" fmla="*/ 35 h 160"/>
                <a:gd name="T30" fmla="*/ 22 w 111"/>
                <a:gd name="T31" fmla="*/ 37 h 160"/>
                <a:gd name="T32" fmla="*/ 23 w 111"/>
                <a:gd name="T33" fmla="*/ 39 h 160"/>
                <a:gd name="T34" fmla="*/ 25 w 111"/>
                <a:gd name="T35" fmla="*/ 42 h 160"/>
                <a:gd name="T36" fmla="*/ 26 w 111"/>
                <a:gd name="T37" fmla="*/ 44 h 160"/>
                <a:gd name="T38" fmla="*/ 28 w 111"/>
                <a:gd name="T39" fmla="*/ 47 h 160"/>
                <a:gd name="T40" fmla="*/ 29 w 111"/>
                <a:gd name="T41" fmla="*/ 48 h 160"/>
                <a:gd name="T42" fmla="*/ 30 w 111"/>
                <a:gd name="T43" fmla="*/ 51 h 160"/>
                <a:gd name="T44" fmla="*/ 32 w 111"/>
                <a:gd name="T45" fmla="*/ 54 h 160"/>
                <a:gd name="T46" fmla="*/ 34 w 111"/>
                <a:gd name="T47" fmla="*/ 56 h 160"/>
                <a:gd name="T48" fmla="*/ 34 w 111"/>
                <a:gd name="T49" fmla="*/ 58 h 160"/>
                <a:gd name="T50" fmla="*/ 37 w 111"/>
                <a:gd name="T51" fmla="*/ 60 h 160"/>
                <a:gd name="T52" fmla="*/ 38 w 111"/>
                <a:gd name="T53" fmla="*/ 62 h 160"/>
                <a:gd name="T54" fmla="*/ 40 w 111"/>
                <a:gd name="T55" fmla="*/ 64 h 160"/>
                <a:gd name="T56" fmla="*/ 41 w 111"/>
                <a:gd name="T57" fmla="*/ 67 h 160"/>
                <a:gd name="T58" fmla="*/ 42 w 111"/>
                <a:gd name="T59" fmla="*/ 69 h 160"/>
                <a:gd name="T60" fmla="*/ 44 w 111"/>
                <a:gd name="T61" fmla="*/ 71 h 160"/>
                <a:gd name="T62" fmla="*/ 46 w 111"/>
                <a:gd name="T63" fmla="*/ 73 h 160"/>
                <a:gd name="T64" fmla="*/ 47 w 111"/>
                <a:gd name="T65" fmla="*/ 76 h 160"/>
                <a:gd name="T66" fmla="*/ 48 w 111"/>
                <a:gd name="T67" fmla="*/ 77 h 160"/>
                <a:gd name="T68" fmla="*/ 50 w 111"/>
                <a:gd name="T69" fmla="*/ 80 h 160"/>
                <a:gd name="T70" fmla="*/ 51 w 111"/>
                <a:gd name="T71" fmla="*/ 81 h 160"/>
                <a:gd name="T72" fmla="*/ 52 w 111"/>
                <a:gd name="T73" fmla="*/ 84 h 160"/>
                <a:gd name="T74" fmla="*/ 54 w 111"/>
                <a:gd name="T75" fmla="*/ 86 h 160"/>
                <a:gd name="T76" fmla="*/ 55 w 111"/>
                <a:gd name="T77" fmla="*/ 88 h 160"/>
                <a:gd name="T78" fmla="*/ 57 w 111"/>
                <a:gd name="T79" fmla="*/ 90 h 160"/>
                <a:gd name="T80" fmla="*/ 58 w 111"/>
                <a:gd name="T81" fmla="*/ 92 h 160"/>
                <a:gd name="T82" fmla="*/ 60 w 111"/>
                <a:gd name="T83" fmla="*/ 94 h 160"/>
                <a:gd name="T84" fmla="*/ 61 w 111"/>
                <a:gd name="T85" fmla="*/ 96 h 160"/>
                <a:gd name="T86" fmla="*/ 63 w 111"/>
                <a:gd name="T87" fmla="*/ 98 h 160"/>
                <a:gd name="T88" fmla="*/ 63 w 111"/>
                <a:gd name="T89" fmla="*/ 101 h 160"/>
                <a:gd name="T90" fmla="*/ 66 w 111"/>
                <a:gd name="T91" fmla="*/ 102 h 160"/>
                <a:gd name="T92" fmla="*/ 67 w 111"/>
                <a:gd name="T93" fmla="*/ 105 h 160"/>
                <a:gd name="T94" fmla="*/ 69 w 111"/>
                <a:gd name="T95" fmla="*/ 106 h 160"/>
                <a:gd name="T96" fmla="*/ 70 w 111"/>
                <a:gd name="T97" fmla="*/ 109 h 160"/>
                <a:gd name="T98" fmla="*/ 71 w 111"/>
                <a:gd name="T99" fmla="*/ 111 h 16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11" h="160">
                  <a:moveTo>
                    <a:pt x="0" y="0"/>
                  </a:moveTo>
                  <a:lnTo>
                    <a:pt x="3" y="4"/>
                  </a:lnTo>
                  <a:lnTo>
                    <a:pt x="5" y="7"/>
                  </a:lnTo>
                  <a:lnTo>
                    <a:pt x="8" y="10"/>
                  </a:lnTo>
                  <a:lnTo>
                    <a:pt x="9" y="15"/>
                  </a:lnTo>
                  <a:lnTo>
                    <a:pt x="12" y="18"/>
                  </a:lnTo>
                  <a:lnTo>
                    <a:pt x="14" y="22"/>
                  </a:lnTo>
                  <a:lnTo>
                    <a:pt x="17" y="25"/>
                  </a:lnTo>
                  <a:lnTo>
                    <a:pt x="18" y="30"/>
                  </a:lnTo>
                  <a:lnTo>
                    <a:pt x="21" y="33"/>
                  </a:lnTo>
                  <a:lnTo>
                    <a:pt x="23" y="36"/>
                  </a:lnTo>
                  <a:lnTo>
                    <a:pt x="26" y="40"/>
                  </a:lnTo>
                  <a:lnTo>
                    <a:pt x="27" y="43"/>
                  </a:lnTo>
                  <a:lnTo>
                    <a:pt x="30" y="46"/>
                  </a:lnTo>
                  <a:lnTo>
                    <a:pt x="32" y="51"/>
                  </a:lnTo>
                  <a:lnTo>
                    <a:pt x="35" y="54"/>
                  </a:lnTo>
                  <a:lnTo>
                    <a:pt x="36" y="57"/>
                  </a:lnTo>
                  <a:lnTo>
                    <a:pt x="39" y="60"/>
                  </a:lnTo>
                  <a:lnTo>
                    <a:pt x="41" y="64"/>
                  </a:lnTo>
                  <a:lnTo>
                    <a:pt x="44" y="67"/>
                  </a:lnTo>
                  <a:lnTo>
                    <a:pt x="45" y="70"/>
                  </a:lnTo>
                  <a:lnTo>
                    <a:pt x="48" y="73"/>
                  </a:lnTo>
                  <a:lnTo>
                    <a:pt x="50" y="78"/>
                  </a:lnTo>
                  <a:lnTo>
                    <a:pt x="53" y="81"/>
                  </a:lnTo>
                  <a:lnTo>
                    <a:pt x="54" y="84"/>
                  </a:lnTo>
                  <a:lnTo>
                    <a:pt x="57" y="87"/>
                  </a:lnTo>
                  <a:lnTo>
                    <a:pt x="59" y="90"/>
                  </a:lnTo>
                  <a:lnTo>
                    <a:pt x="62" y="93"/>
                  </a:lnTo>
                  <a:lnTo>
                    <a:pt x="63" y="97"/>
                  </a:lnTo>
                  <a:lnTo>
                    <a:pt x="66" y="100"/>
                  </a:lnTo>
                  <a:lnTo>
                    <a:pt x="68" y="103"/>
                  </a:lnTo>
                  <a:lnTo>
                    <a:pt x="71" y="106"/>
                  </a:lnTo>
                  <a:lnTo>
                    <a:pt x="72" y="109"/>
                  </a:lnTo>
                  <a:lnTo>
                    <a:pt x="75" y="112"/>
                  </a:lnTo>
                  <a:lnTo>
                    <a:pt x="77" y="115"/>
                  </a:lnTo>
                  <a:lnTo>
                    <a:pt x="80" y="118"/>
                  </a:lnTo>
                  <a:lnTo>
                    <a:pt x="81" y="121"/>
                  </a:lnTo>
                  <a:lnTo>
                    <a:pt x="84" y="124"/>
                  </a:lnTo>
                  <a:lnTo>
                    <a:pt x="86" y="127"/>
                  </a:lnTo>
                  <a:lnTo>
                    <a:pt x="89" y="130"/>
                  </a:lnTo>
                  <a:lnTo>
                    <a:pt x="90" y="133"/>
                  </a:lnTo>
                  <a:lnTo>
                    <a:pt x="93" y="136"/>
                  </a:lnTo>
                  <a:lnTo>
                    <a:pt x="95" y="139"/>
                  </a:lnTo>
                  <a:lnTo>
                    <a:pt x="98" y="142"/>
                  </a:lnTo>
                  <a:lnTo>
                    <a:pt x="99" y="145"/>
                  </a:lnTo>
                  <a:lnTo>
                    <a:pt x="102" y="148"/>
                  </a:lnTo>
                  <a:lnTo>
                    <a:pt x="104" y="151"/>
                  </a:lnTo>
                  <a:lnTo>
                    <a:pt x="107" y="154"/>
                  </a:lnTo>
                  <a:lnTo>
                    <a:pt x="108" y="157"/>
                  </a:lnTo>
                  <a:lnTo>
                    <a:pt x="111" y="16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424"/>
            <p:cNvSpPr>
              <a:spLocks/>
            </p:cNvSpPr>
            <p:nvPr/>
          </p:nvSpPr>
          <p:spPr bwMode="auto">
            <a:xfrm>
              <a:off x="1037" y="2311"/>
              <a:ext cx="87" cy="106"/>
            </a:xfrm>
            <a:custGeom>
              <a:avLst/>
              <a:gdLst>
                <a:gd name="T0" fmla="*/ 0 w 110"/>
                <a:gd name="T1" fmla="*/ 0 h 127"/>
                <a:gd name="T2" fmla="*/ 2 w 110"/>
                <a:gd name="T3" fmla="*/ 3 h 127"/>
                <a:gd name="T4" fmla="*/ 3 w 110"/>
                <a:gd name="T5" fmla="*/ 4 h 127"/>
                <a:gd name="T6" fmla="*/ 4 w 110"/>
                <a:gd name="T7" fmla="*/ 7 h 127"/>
                <a:gd name="T8" fmla="*/ 6 w 110"/>
                <a:gd name="T9" fmla="*/ 8 h 127"/>
                <a:gd name="T10" fmla="*/ 7 w 110"/>
                <a:gd name="T11" fmla="*/ 11 h 127"/>
                <a:gd name="T12" fmla="*/ 9 w 110"/>
                <a:gd name="T13" fmla="*/ 11 h 127"/>
                <a:gd name="T14" fmla="*/ 9 w 110"/>
                <a:gd name="T15" fmla="*/ 13 h 127"/>
                <a:gd name="T16" fmla="*/ 11 w 110"/>
                <a:gd name="T17" fmla="*/ 15 h 127"/>
                <a:gd name="T18" fmla="*/ 13 w 110"/>
                <a:gd name="T19" fmla="*/ 18 h 127"/>
                <a:gd name="T20" fmla="*/ 14 w 110"/>
                <a:gd name="T21" fmla="*/ 19 h 127"/>
                <a:gd name="T22" fmla="*/ 15 w 110"/>
                <a:gd name="T23" fmla="*/ 22 h 127"/>
                <a:gd name="T24" fmla="*/ 17 w 110"/>
                <a:gd name="T25" fmla="*/ 23 h 127"/>
                <a:gd name="T26" fmla="*/ 18 w 110"/>
                <a:gd name="T27" fmla="*/ 25 h 127"/>
                <a:gd name="T28" fmla="*/ 20 w 110"/>
                <a:gd name="T29" fmla="*/ 28 h 127"/>
                <a:gd name="T30" fmla="*/ 21 w 110"/>
                <a:gd name="T31" fmla="*/ 29 h 127"/>
                <a:gd name="T32" fmla="*/ 22 w 110"/>
                <a:gd name="T33" fmla="*/ 32 h 127"/>
                <a:gd name="T34" fmla="*/ 24 w 110"/>
                <a:gd name="T35" fmla="*/ 33 h 127"/>
                <a:gd name="T36" fmla="*/ 25 w 110"/>
                <a:gd name="T37" fmla="*/ 34 h 127"/>
                <a:gd name="T38" fmla="*/ 26 w 110"/>
                <a:gd name="T39" fmla="*/ 36 h 127"/>
                <a:gd name="T40" fmla="*/ 28 w 110"/>
                <a:gd name="T41" fmla="*/ 38 h 127"/>
                <a:gd name="T42" fmla="*/ 29 w 110"/>
                <a:gd name="T43" fmla="*/ 40 h 127"/>
                <a:gd name="T44" fmla="*/ 32 w 110"/>
                <a:gd name="T45" fmla="*/ 42 h 127"/>
                <a:gd name="T46" fmla="*/ 32 w 110"/>
                <a:gd name="T47" fmla="*/ 44 h 127"/>
                <a:gd name="T48" fmla="*/ 34 w 110"/>
                <a:gd name="T49" fmla="*/ 46 h 127"/>
                <a:gd name="T50" fmla="*/ 35 w 110"/>
                <a:gd name="T51" fmla="*/ 48 h 127"/>
                <a:gd name="T52" fmla="*/ 37 w 110"/>
                <a:gd name="T53" fmla="*/ 48 h 127"/>
                <a:gd name="T54" fmla="*/ 37 w 110"/>
                <a:gd name="T55" fmla="*/ 51 h 127"/>
                <a:gd name="T56" fmla="*/ 40 w 110"/>
                <a:gd name="T57" fmla="*/ 53 h 127"/>
                <a:gd name="T58" fmla="*/ 40 w 110"/>
                <a:gd name="T59" fmla="*/ 55 h 127"/>
                <a:gd name="T60" fmla="*/ 43 w 110"/>
                <a:gd name="T61" fmla="*/ 57 h 127"/>
                <a:gd name="T62" fmla="*/ 44 w 110"/>
                <a:gd name="T63" fmla="*/ 58 h 127"/>
                <a:gd name="T64" fmla="*/ 45 w 110"/>
                <a:gd name="T65" fmla="*/ 61 h 127"/>
                <a:gd name="T66" fmla="*/ 47 w 110"/>
                <a:gd name="T67" fmla="*/ 61 h 127"/>
                <a:gd name="T68" fmla="*/ 48 w 110"/>
                <a:gd name="T69" fmla="*/ 63 h 127"/>
                <a:gd name="T70" fmla="*/ 49 w 110"/>
                <a:gd name="T71" fmla="*/ 65 h 127"/>
                <a:gd name="T72" fmla="*/ 51 w 110"/>
                <a:gd name="T73" fmla="*/ 67 h 127"/>
                <a:gd name="T74" fmla="*/ 52 w 110"/>
                <a:gd name="T75" fmla="*/ 69 h 127"/>
                <a:gd name="T76" fmla="*/ 54 w 110"/>
                <a:gd name="T77" fmla="*/ 71 h 127"/>
                <a:gd name="T78" fmla="*/ 55 w 110"/>
                <a:gd name="T79" fmla="*/ 72 h 127"/>
                <a:gd name="T80" fmla="*/ 56 w 110"/>
                <a:gd name="T81" fmla="*/ 73 h 127"/>
                <a:gd name="T82" fmla="*/ 58 w 110"/>
                <a:gd name="T83" fmla="*/ 75 h 127"/>
                <a:gd name="T84" fmla="*/ 59 w 110"/>
                <a:gd name="T85" fmla="*/ 78 h 127"/>
                <a:gd name="T86" fmla="*/ 60 w 110"/>
                <a:gd name="T87" fmla="*/ 79 h 127"/>
                <a:gd name="T88" fmla="*/ 62 w 110"/>
                <a:gd name="T89" fmla="*/ 80 h 127"/>
                <a:gd name="T90" fmla="*/ 63 w 110"/>
                <a:gd name="T91" fmla="*/ 82 h 127"/>
                <a:gd name="T92" fmla="*/ 65 w 110"/>
                <a:gd name="T93" fmla="*/ 83 h 127"/>
                <a:gd name="T94" fmla="*/ 66 w 110"/>
                <a:gd name="T95" fmla="*/ 86 h 127"/>
                <a:gd name="T96" fmla="*/ 67 w 110"/>
                <a:gd name="T97" fmla="*/ 88 h 127"/>
                <a:gd name="T98" fmla="*/ 69 w 110"/>
                <a:gd name="T99" fmla="*/ 88 h 12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10" h="127">
                  <a:moveTo>
                    <a:pt x="0" y="0"/>
                  </a:moveTo>
                  <a:lnTo>
                    <a:pt x="2" y="3"/>
                  </a:lnTo>
                  <a:lnTo>
                    <a:pt x="5" y="6"/>
                  </a:lnTo>
                  <a:lnTo>
                    <a:pt x="6" y="9"/>
                  </a:lnTo>
                  <a:lnTo>
                    <a:pt x="9" y="12"/>
                  </a:lnTo>
                  <a:lnTo>
                    <a:pt x="11" y="15"/>
                  </a:lnTo>
                  <a:lnTo>
                    <a:pt x="14" y="16"/>
                  </a:lnTo>
                  <a:lnTo>
                    <a:pt x="15" y="19"/>
                  </a:lnTo>
                  <a:lnTo>
                    <a:pt x="18" y="22"/>
                  </a:lnTo>
                  <a:lnTo>
                    <a:pt x="20" y="25"/>
                  </a:lnTo>
                  <a:lnTo>
                    <a:pt x="23" y="28"/>
                  </a:lnTo>
                  <a:lnTo>
                    <a:pt x="24" y="31"/>
                  </a:lnTo>
                  <a:lnTo>
                    <a:pt x="27" y="34"/>
                  </a:lnTo>
                  <a:lnTo>
                    <a:pt x="29" y="36"/>
                  </a:lnTo>
                  <a:lnTo>
                    <a:pt x="32" y="39"/>
                  </a:lnTo>
                  <a:lnTo>
                    <a:pt x="33" y="42"/>
                  </a:lnTo>
                  <a:lnTo>
                    <a:pt x="36" y="45"/>
                  </a:lnTo>
                  <a:lnTo>
                    <a:pt x="38" y="48"/>
                  </a:lnTo>
                  <a:lnTo>
                    <a:pt x="41" y="49"/>
                  </a:lnTo>
                  <a:lnTo>
                    <a:pt x="42" y="52"/>
                  </a:lnTo>
                  <a:lnTo>
                    <a:pt x="45" y="55"/>
                  </a:lnTo>
                  <a:lnTo>
                    <a:pt x="47" y="58"/>
                  </a:lnTo>
                  <a:lnTo>
                    <a:pt x="50" y="60"/>
                  </a:lnTo>
                  <a:lnTo>
                    <a:pt x="51" y="63"/>
                  </a:lnTo>
                  <a:lnTo>
                    <a:pt x="54" y="66"/>
                  </a:lnTo>
                  <a:lnTo>
                    <a:pt x="56" y="69"/>
                  </a:lnTo>
                  <a:lnTo>
                    <a:pt x="59" y="70"/>
                  </a:lnTo>
                  <a:lnTo>
                    <a:pt x="60" y="73"/>
                  </a:lnTo>
                  <a:lnTo>
                    <a:pt x="63" y="76"/>
                  </a:lnTo>
                  <a:lnTo>
                    <a:pt x="65" y="79"/>
                  </a:lnTo>
                  <a:lnTo>
                    <a:pt x="68" y="81"/>
                  </a:lnTo>
                  <a:lnTo>
                    <a:pt x="69" y="84"/>
                  </a:lnTo>
                  <a:lnTo>
                    <a:pt x="72" y="87"/>
                  </a:lnTo>
                  <a:lnTo>
                    <a:pt x="74" y="88"/>
                  </a:lnTo>
                  <a:lnTo>
                    <a:pt x="77" y="91"/>
                  </a:lnTo>
                  <a:lnTo>
                    <a:pt x="78" y="94"/>
                  </a:lnTo>
                  <a:lnTo>
                    <a:pt x="81" y="96"/>
                  </a:lnTo>
                  <a:lnTo>
                    <a:pt x="83" y="99"/>
                  </a:lnTo>
                  <a:lnTo>
                    <a:pt x="86" y="102"/>
                  </a:lnTo>
                  <a:lnTo>
                    <a:pt x="87" y="103"/>
                  </a:lnTo>
                  <a:lnTo>
                    <a:pt x="90" y="106"/>
                  </a:lnTo>
                  <a:lnTo>
                    <a:pt x="92" y="108"/>
                  </a:lnTo>
                  <a:lnTo>
                    <a:pt x="95" y="111"/>
                  </a:lnTo>
                  <a:lnTo>
                    <a:pt x="96" y="114"/>
                  </a:lnTo>
                  <a:lnTo>
                    <a:pt x="99" y="115"/>
                  </a:lnTo>
                  <a:lnTo>
                    <a:pt x="101" y="118"/>
                  </a:lnTo>
                  <a:lnTo>
                    <a:pt x="104" y="120"/>
                  </a:lnTo>
                  <a:lnTo>
                    <a:pt x="105" y="123"/>
                  </a:lnTo>
                  <a:lnTo>
                    <a:pt x="108" y="126"/>
                  </a:lnTo>
                  <a:lnTo>
                    <a:pt x="110" y="127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425"/>
            <p:cNvSpPr>
              <a:spLocks/>
            </p:cNvSpPr>
            <p:nvPr/>
          </p:nvSpPr>
          <p:spPr bwMode="auto">
            <a:xfrm>
              <a:off x="1124" y="2417"/>
              <a:ext cx="88" cy="89"/>
            </a:xfrm>
            <a:custGeom>
              <a:avLst/>
              <a:gdLst>
                <a:gd name="T0" fmla="*/ 0 w 110"/>
                <a:gd name="T1" fmla="*/ 0 h 107"/>
                <a:gd name="T2" fmla="*/ 2 w 110"/>
                <a:gd name="T3" fmla="*/ 2 h 107"/>
                <a:gd name="T4" fmla="*/ 2 w 110"/>
                <a:gd name="T5" fmla="*/ 3 h 107"/>
                <a:gd name="T6" fmla="*/ 5 w 110"/>
                <a:gd name="T7" fmla="*/ 6 h 107"/>
                <a:gd name="T8" fmla="*/ 6 w 110"/>
                <a:gd name="T9" fmla="*/ 6 h 107"/>
                <a:gd name="T10" fmla="*/ 8 w 110"/>
                <a:gd name="T11" fmla="*/ 8 h 107"/>
                <a:gd name="T12" fmla="*/ 8 w 110"/>
                <a:gd name="T13" fmla="*/ 10 h 107"/>
                <a:gd name="T14" fmla="*/ 10 w 110"/>
                <a:gd name="T15" fmla="*/ 12 h 107"/>
                <a:gd name="T16" fmla="*/ 11 w 110"/>
                <a:gd name="T17" fmla="*/ 14 h 107"/>
                <a:gd name="T18" fmla="*/ 14 w 110"/>
                <a:gd name="T19" fmla="*/ 14 h 107"/>
                <a:gd name="T20" fmla="*/ 14 w 110"/>
                <a:gd name="T21" fmla="*/ 17 h 107"/>
                <a:gd name="T22" fmla="*/ 16 w 110"/>
                <a:gd name="T23" fmla="*/ 18 h 107"/>
                <a:gd name="T24" fmla="*/ 18 w 110"/>
                <a:gd name="T25" fmla="*/ 20 h 107"/>
                <a:gd name="T26" fmla="*/ 19 w 110"/>
                <a:gd name="T27" fmla="*/ 21 h 107"/>
                <a:gd name="T28" fmla="*/ 20 w 110"/>
                <a:gd name="T29" fmla="*/ 22 h 107"/>
                <a:gd name="T30" fmla="*/ 22 w 110"/>
                <a:gd name="T31" fmla="*/ 24 h 107"/>
                <a:gd name="T32" fmla="*/ 22 w 110"/>
                <a:gd name="T33" fmla="*/ 27 h 107"/>
                <a:gd name="T34" fmla="*/ 24 w 110"/>
                <a:gd name="T35" fmla="*/ 27 h 107"/>
                <a:gd name="T36" fmla="*/ 26 w 110"/>
                <a:gd name="T37" fmla="*/ 29 h 107"/>
                <a:gd name="T38" fmla="*/ 27 w 110"/>
                <a:gd name="T39" fmla="*/ 31 h 107"/>
                <a:gd name="T40" fmla="*/ 28 w 110"/>
                <a:gd name="T41" fmla="*/ 31 h 107"/>
                <a:gd name="T42" fmla="*/ 30 w 110"/>
                <a:gd name="T43" fmla="*/ 33 h 107"/>
                <a:gd name="T44" fmla="*/ 31 w 110"/>
                <a:gd name="T45" fmla="*/ 35 h 107"/>
                <a:gd name="T46" fmla="*/ 34 w 110"/>
                <a:gd name="T47" fmla="*/ 37 h 107"/>
                <a:gd name="T48" fmla="*/ 34 w 110"/>
                <a:gd name="T49" fmla="*/ 37 h 107"/>
                <a:gd name="T50" fmla="*/ 36 w 110"/>
                <a:gd name="T51" fmla="*/ 39 h 107"/>
                <a:gd name="T52" fmla="*/ 37 w 110"/>
                <a:gd name="T53" fmla="*/ 41 h 107"/>
                <a:gd name="T54" fmla="*/ 39 w 110"/>
                <a:gd name="T55" fmla="*/ 43 h 107"/>
                <a:gd name="T56" fmla="*/ 40 w 110"/>
                <a:gd name="T57" fmla="*/ 43 h 107"/>
                <a:gd name="T58" fmla="*/ 42 w 110"/>
                <a:gd name="T59" fmla="*/ 45 h 107"/>
                <a:gd name="T60" fmla="*/ 43 w 110"/>
                <a:gd name="T61" fmla="*/ 47 h 107"/>
                <a:gd name="T62" fmla="*/ 45 w 110"/>
                <a:gd name="T63" fmla="*/ 47 h 107"/>
                <a:gd name="T64" fmla="*/ 46 w 110"/>
                <a:gd name="T65" fmla="*/ 50 h 107"/>
                <a:gd name="T66" fmla="*/ 47 w 110"/>
                <a:gd name="T67" fmla="*/ 52 h 107"/>
                <a:gd name="T68" fmla="*/ 49 w 110"/>
                <a:gd name="T69" fmla="*/ 52 h 107"/>
                <a:gd name="T70" fmla="*/ 50 w 110"/>
                <a:gd name="T71" fmla="*/ 54 h 107"/>
                <a:gd name="T72" fmla="*/ 51 w 110"/>
                <a:gd name="T73" fmla="*/ 56 h 107"/>
                <a:gd name="T74" fmla="*/ 53 w 110"/>
                <a:gd name="T75" fmla="*/ 57 h 107"/>
                <a:gd name="T76" fmla="*/ 54 w 110"/>
                <a:gd name="T77" fmla="*/ 58 h 107"/>
                <a:gd name="T78" fmla="*/ 56 w 110"/>
                <a:gd name="T79" fmla="*/ 60 h 107"/>
                <a:gd name="T80" fmla="*/ 57 w 110"/>
                <a:gd name="T81" fmla="*/ 62 h 107"/>
                <a:gd name="T82" fmla="*/ 59 w 110"/>
                <a:gd name="T83" fmla="*/ 62 h 107"/>
                <a:gd name="T84" fmla="*/ 60 w 110"/>
                <a:gd name="T85" fmla="*/ 64 h 107"/>
                <a:gd name="T86" fmla="*/ 62 w 110"/>
                <a:gd name="T87" fmla="*/ 66 h 107"/>
                <a:gd name="T88" fmla="*/ 62 w 110"/>
                <a:gd name="T89" fmla="*/ 67 h 107"/>
                <a:gd name="T90" fmla="*/ 65 w 110"/>
                <a:gd name="T91" fmla="*/ 68 h 107"/>
                <a:gd name="T92" fmla="*/ 66 w 110"/>
                <a:gd name="T93" fmla="*/ 70 h 107"/>
                <a:gd name="T94" fmla="*/ 68 w 110"/>
                <a:gd name="T95" fmla="*/ 71 h 107"/>
                <a:gd name="T96" fmla="*/ 69 w 110"/>
                <a:gd name="T97" fmla="*/ 72 h 107"/>
                <a:gd name="T98" fmla="*/ 70 w 110"/>
                <a:gd name="T99" fmla="*/ 74 h 10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10" h="107">
                  <a:moveTo>
                    <a:pt x="0" y="0"/>
                  </a:moveTo>
                  <a:lnTo>
                    <a:pt x="3" y="3"/>
                  </a:lnTo>
                  <a:lnTo>
                    <a:pt x="4" y="5"/>
                  </a:lnTo>
                  <a:lnTo>
                    <a:pt x="7" y="8"/>
                  </a:lnTo>
                  <a:lnTo>
                    <a:pt x="9" y="9"/>
                  </a:lnTo>
                  <a:lnTo>
                    <a:pt x="12" y="12"/>
                  </a:lnTo>
                  <a:lnTo>
                    <a:pt x="13" y="15"/>
                  </a:lnTo>
                  <a:lnTo>
                    <a:pt x="16" y="17"/>
                  </a:lnTo>
                  <a:lnTo>
                    <a:pt x="18" y="20"/>
                  </a:lnTo>
                  <a:lnTo>
                    <a:pt x="21" y="21"/>
                  </a:lnTo>
                  <a:lnTo>
                    <a:pt x="22" y="24"/>
                  </a:lnTo>
                  <a:lnTo>
                    <a:pt x="25" y="26"/>
                  </a:lnTo>
                  <a:lnTo>
                    <a:pt x="27" y="29"/>
                  </a:lnTo>
                  <a:lnTo>
                    <a:pt x="30" y="30"/>
                  </a:lnTo>
                  <a:lnTo>
                    <a:pt x="31" y="33"/>
                  </a:lnTo>
                  <a:lnTo>
                    <a:pt x="34" y="35"/>
                  </a:lnTo>
                  <a:lnTo>
                    <a:pt x="35" y="38"/>
                  </a:lnTo>
                  <a:lnTo>
                    <a:pt x="38" y="39"/>
                  </a:lnTo>
                  <a:lnTo>
                    <a:pt x="40" y="42"/>
                  </a:lnTo>
                  <a:lnTo>
                    <a:pt x="43" y="44"/>
                  </a:lnTo>
                  <a:lnTo>
                    <a:pt x="44" y="45"/>
                  </a:lnTo>
                  <a:lnTo>
                    <a:pt x="47" y="48"/>
                  </a:lnTo>
                  <a:lnTo>
                    <a:pt x="49" y="50"/>
                  </a:lnTo>
                  <a:lnTo>
                    <a:pt x="52" y="53"/>
                  </a:lnTo>
                  <a:lnTo>
                    <a:pt x="53" y="54"/>
                  </a:lnTo>
                  <a:lnTo>
                    <a:pt x="56" y="57"/>
                  </a:lnTo>
                  <a:lnTo>
                    <a:pt x="58" y="59"/>
                  </a:lnTo>
                  <a:lnTo>
                    <a:pt x="61" y="62"/>
                  </a:lnTo>
                  <a:lnTo>
                    <a:pt x="62" y="63"/>
                  </a:lnTo>
                  <a:lnTo>
                    <a:pt x="65" y="65"/>
                  </a:lnTo>
                  <a:lnTo>
                    <a:pt x="67" y="68"/>
                  </a:lnTo>
                  <a:lnTo>
                    <a:pt x="70" y="69"/>
                  </a:lnTo>
                  <a:lnTo>
                    <a:pt x="71" y="72"/>
                  </a:lnTo>
                  <a:lnTo>
                    <a:pt x="74" y="74"/>
                  </a:lnTo>
                  <a:lnTo>
                    <a:pt x="76" y="75"/>
                  </a:lnTo>
                  <a:lnTo>
                    <a:pt x="79" y="78"/>
                  </a:lnTo>
                  <a:lnTo>
                    <a:pt x="80" y="80"/>
                  </a:lnTo>
                  <a:lnTo>
                    <a:pt x="83" y="83"/>
                  </a:lnTo>
                  <a:lnTo>
                    <a:pt x="85" y="84"/>
                  </a:lnTo>
                  <a:lnTo>
                    <a:pt x="88" y="86"/>
                  </a:lnTo>
                  <a:lnTo>
                    <a:pt x="89" y="89"/>
                  </a:lnTo>
                  <a:lnTo>
                    <a:pt x="92" y="90"/>
                  </a:lnTo>
                  <a:lnTo>
                    <a:pt x="94" y="92"/>
                  </a:lnTo>
                  <a:lnTo>
                    <a:pt x="97" y="95"/>
                  </a:lnTo>
                  <a:lnTo>
                    <a:pt x="98" y="96"/>
                  </a:lnTo>
                  <a:lnTo>
                    <a:pt x="101" y="99"/>
                  </a:lnTo>
                  <a:lnTo>
                    <a:pt x="103" y="101"/>
                  </a:lnTo>
                  <a:lnTo>
                    <a:pt x="106" y="102"/>
                  </a:lnTo>
                  <a:lnTo>
                    <a:pt x="107" y="105"/>
                  </a:lnTo>
                  <a:lnTo>
                    <a:pt x="110" y="107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426"/>
            <p:cNvSpPr>
              <a:spLocks/>
            </p:cNvSpPr>
            <p:nvPr/>
          </p:nvSpPr>
          <p:spPr bwMode="auto">
            <a:xfrm>
              <a:off x="1212" y="2506"/>
              <a:ext cx="88" cy="75"/>
            </a:xfrm>
            <a:custGeom>
              <a:avLst/>
              <a:gdLst>
                <a:gd name="T0" fmla="*/ 0 w 110"/>
                <a:gd name="T1" fmla="*/ 0 h 90"/>
                <a:gd name="T2" fmla="*/ 2 w 110"/>
                <a:gd name="T3" fmla="*/ 1 h 90"/>
                <a:gd name="T4" fmla="*/ 3 w 110"/>
                <a:gd name="T5" fmla="*/ 3 h 90"/>
                <a:gd name="T6" fmla="*/ 4 w 110"/>
                <a:gd name="T7" fmla="*/ 4 h 90"/>
                <a:gd name="T8" fmla="*/ 6 w 110"/>
                <a:gd name="T9" fmla="*/ 5 h 90"/>
                <a:gd name="T10" fmla="*/ 7 w 110"/>
                <a:gd name="T11" fmla="*/ 7 h 90"/>
                <a:gd name="T12" fmla="*/ 9 w 110"/>
                <a:gd name="T13" fmla="*/ 8 h 90"/>
                <a:gd name="T14" fmla="*/ 10 w 110"/>
                <a:gd name="T15" fmla="*/ 9 h 90"/>
                <a:gd name="T16" fmla="*/ 11 w 110"/>
                <a:gd name="T17" fmla="*/ 11 h 90"/>
                <a:gd name="T18" fmla="*/ 13 w 110"/>
                <a:gd name="T19" fmla="*/ 13 h 90"/>
                <a:gd name="T20" fmla="*/ 14 w 110"/>
                <a:gd name="T21" fmla="*/ 13 h 90"/>
                <a:gd name="T22" fmla="*/ 15 w 110"/>
                <a:gd name="T23" fmla="*/ 15 h 90"/>
                <a:gd name="T24" fmla="*/ 18 w 110"/>
                <a:gd name="T25" fmla="*/ 15 h 90"/>
                <a:gd name="T26" fmla="*/ 18 w 110"/>
                <a:gd name="T27" fmla="*/ 18 h 90"/>
                <a:gd name="T28" fmla="*/ 21 w 110"/>
                <a:gd name="T29" fmla="*/ 19 h 90"/>
                <a:gd name="T30" fmla="*/ 21 w 110"/>
                <a:gd name="T31" fmla="*/ 19 h 90"/>
                <a:gd name="T32" fmla="*/ 23 w 110"/>
                <a:gd name="T33" fmla="*/ 22 h 90"/>
                <a:gd name="T34" fmla="*/ 24 w 110"/>
                <a:gd name="T35" fmla="*/ 23 h 90"/>
                <a:gd name="T36" fmla="*/ 26 w 110"/>
                <a:gd name="T37" fmla="*/ 23 h 90"/>
                <a:gd name="T38" fmla="*/ 27 w 110"/>
                <a:gd name="T39" fmla="*/ 25 h 90"/>
                <a:gd name="T40" fmla="*/ 29 w 110"/>
                <a:gd name="T41" fmla="*/ 28 h 90"/>
                <a:gd name="T42" fmla="*/ 30 w 110"/>
                <a:gd name="T43" fmla="*/ 28 h 90"/>
                <a:gd name="T44" fmla="*/ 32 w 110"/>
                <a:gd name="T45" fmla="*/ 29 h 90"/>
                <a:gd name="T46" fmla="*/ 33 w 110"/>
                <a:gd name="T47" fmla="*/ 30 h 90"/>
                <a:gd name="T48" fmla="*/ 34 w 110"/>
                <a:gd name="T49" fmla="*/ 32 h 90"/>
                <a:gd name="T50" fmla="*/ 36 w 110"/>
                <a:gd name="T51" fmla="*/ 33 h 90"/>
                <a:gd name="T52" fmla="*/ 38 w 110"/>
                <a:gd name="T53" fmla="*/ 34 h 90"/>
                <a:gd name="T54" fmla="*/ 38 w 110"/>
                <a:gd name="T55" fmla="*/ 36 h 90"/>
                <a:gd name="T56" fmla="*/ 40 w 110"/>
                <a:gd name="T57" fmla="*/ 36 h 90"/>
                <a:gd name="T58" fmla="*/ 42 w 110"/>
                <a:gd name="T59" fmla="*/ 38 h 90"/>
                <a:gd name="T60" fmla="*/ 43 w 110"/>
                <a:gd name="T61" fmla="*/ 40 h 90"/>
                <a:gd name="T62" fmla="*/ 44 w 110"/>
                <a:gd name="T63" fmla="*/ 40 h 90"/>
                <a:gd name="T64" fmla="*/ 46 w 110"/>
                <a:gd name="T65" fmla="*/ 42 h 90"/>
                <a:gd name="T66" fmla="*/ 47 w 110"/>
                <a:gd name="T67" fmla="*/ 43 h 90"/>
                <a:gd name="T68" fmla="*/ 50 w 110"/>
                <a:gd name="T69" fmla="*/ 44 h 90"/>
                <a:gd name="T70" fmla="*/ 50 w 110"/>
                <a:gd name="T71" fmla="*/ 46 h 90"/>
                <a:gd name="T72" fmla="*/ 52 w 110"/>
                <a:gd name="T73" fmla="*/ 47 h 90"/>
                <a:gd name="T74" fmla="*/ 53 w 110"/>
                <a:gd name="T75" fmla="*/ 48 h 90"/>
                <a:gd name="T76" fmla="*/ 55 w 110"/>
                <a:gd name="T77" fmla="*/ 48 h 90"/>
                <a:gd name="T78" fmla="*/ 56 w 110"/>
                <a:gd name="T79" fmla="*/ 51 h 90"/>
                <a:gd name="T80" fmla="*/ 58 w 110"/>
                <a:gd name="T81" fmla="*/ 53 h 90"/>
                <a:gd name="T82" fmla="*/ 59 w 110"/>
                <a:gd name="T83" fmla="*/ 53 h 90"/>
                <a:gd name="T84" fmla="*/ 61 w 110"/>
                <a:gd name="T85" fmla="*/ 54 h 90"/>
                <a:gd name="T86" fmla="*/ 62 w 110"/>
                <a:gd name="T87" fmla="*/ 55 h 90"/>
                <a:gd name="T88" fmla="*/ 63 w 110"/>
                <a:gd name="T89" fmla="*/ 57 h 90"/>
                <a:gd name="T90" fmla="*/ 65 w 110"/>
                <a:gd name="T91" fmla="*/ 58 h 90"/>
                <a:gd name="T92" fmla="*/ 66 w 110"/>
                <a:gd name="T93" fmla="*/ 59 h 90"/>
                <a:gd name="T94" fmla="*/ 67 w 110"/>
                <a:gd name="T95" fmla="*/ 61 h 90"/>
                <a:gd name="T96" fmla="*/ 69 w 110"/>
                <a:gd name="T97" fmla="*/ 61 h 90"/>
                <a:gd name="T98" fmla="*/ 70 w 110"/>
                <a:gd name="T99" fmla="*/ 63 h 9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10" h="90">
                  <a:moveTo>
                    <a:pt x="0" y="0"/>
                  </a:moveTo>
                  <a:lnTo>
                    <a:pt x="2" y="1"/>
                  </a:lnTo>
                  <a:lnTo>
                    <a:pt x="5" y="4"/>
                  </a:lnTo>
                  <a:lnTo>
                    <a:pt x="6" y="6"/>
                  </a:lnTo>
                  <a:lnTo>
                    <a:pt x="9" y="7"/>
                  </a:lnTo>
                  <a:lnTo>
                    <a:pt x="11" y="9"/>
                  </a:lnTo>
                  <a:lnTo>
                    <a:pt x="14" y="12"/>
                  </a:lnTo>
                  <a:lnTo>
                    <a:pt x="15" y="13"/>
                  </a:lnTo>
                  <a:lnTo>
                    <a:pt x="18" y="15"/>
                  </a:lnTo>
                  <a:lnTo>
                    <a:pt x="20" y="18"/>
                  </a:lnTo>
                  <a:lnTo>
                    <a:pt x="23" y="19"/>
                  </a:lnTo>
                  <a:lnTo>
                    <a:pt x="24" y="21"/>
                  </a:lnTo>
                  <a:lnTo>
                    <a:pt x="27" y="22"/>
                  </a:lnTo>
                  <a:lnTo>
                    <a:pt x="29" y="25"/>
                  </a:lnTo>
                  <a:lnTo>
                    <a:pt x="32" y="27"/>
                  </a:lnTo>
                  <a:lnTo>
                    <a:pt x="33" y="28"/>
                  </a:lnTo>
                  <a:lnTo>
                    <a:pt x="36" y="31"/>
                  </a:lnTo>
                  <a:lnTo>
                    <a:pt x="38" y="33"/>
                  </a:lnTo>
                  <a:lnTo>
                    <a:pt x="41" y="34"/>
                  </a:lnTo>
                  <a:lnTo>
                    <a:pt x="42" y="36"/>
                  </a:lnTo>
                  <a:lnTo>
                    <a:pt x="45" y="39"/>
                  </a:lnTo>
                  <a:lnTo>
                    <a:pt x="47" y="40"/>
                  </a:lnTo>
                  <a:lnTo>
                    <a:pt x="50" y="42"/>
                  </a:lnTo>
                  <a:lnTo>
                    <a:pt x="51" y="43"/>
                  </a:lnTo>
                  <a:lnTo>
                    <a:pt x="54" y="46"/>
                  </a:lnTo>
                  <a:lnTo>
                    <a:pt x="56" y="48"/>
                  </a:lnTo>
                  <a:lnTo>
                    <a:pt x="59" y="49"/>
                  </a:lnTo>
                  <a:lnTo>
                    <a:pt x="60" y="51"/>
                  </a:lnTo>
                  <a:lnTo>
                    <a:pt x="63" y="52"/>
                  </a:lnTo>
                  <a:lnTo>
                    <a:pt x="65" y="55"/>
                  </a:lnTo>
                  <a:lnTo>
                    <a:pt x="68" y="57"/>
                  </a:lnTo>
                  <a:lnTo>
                    <a:pt x="69" y="58"/>
                  </a:lnTo>
                  <a:lnTo>
                    <a:pt x="72" y="60"/>
                  </a:lnTo>
                  <a:lnTo>
                    <a:pt x="74" y="61"/>
                  </a:lnTo>
                  <a:lnTo>
                    <a:pt x="77" y="64"/>
                  </a:lnTo>
                  <a:lnTo>
                    <a:pt x="78" y="66"/>
                  </a:lnTo>
                  <a:lnTo>
                    <a:pt x="81" y="67"/>
                  </a:lnTo>
                  <a:lnTo>
                    <a:pt x="83" y="69"/>
                  </a:lnTo>
                  <a:lnTo>
                    <a:pt x="86" y="70"/>
                  </a:lnTo>
                  <a:lnTo>
                    <a:pt x="87" y="73"/>
                  </a:lnTo>
                  <a:lnTo>
                    <a:pt x="90" y="75"/>
                  </a:lnTo>
                  <a:lnTo>
                    <a:pt x="92" y="76"/>
                  </a:lnTo>
                  <a:lnTo>
                    <a:pt x="95" y="78"/>
                  </a:lnTo>
                  <a:lnTo>
                    <a:pt x="96" y="79"/>
                  </a:lnTo>
                  <a:lnTo>
                    <a:pt x="99" y="81"/>
                  </a:lnTo>
                  <a:lnTo>
                    <a:pt x="101" y="84"/>
                  </a:lnTo>
                  <a:lnTo>
                    <a:pt x="104" y="85"/>
                  </a:lnTo>
                  <a:lnTo>
                    <a:pt x="105" y="87"/>
                  </a:lnTo>
                  <a:lnTo>
                    <a:pt x="108" y="88"/>
                  </a:lnTo>
                  <a:lnTo>
                    <a:pt x="110" y="9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Freeform 427"/>
            <p:cNvSpPr>
              <a:spLocks/>
            </p:cNvSpPr>
            <p:nvPr/>
          </p:nvSpPr>
          <p:spPr bwMode="auto">
            <a:xfrm>
              <a:off x="1300" y="2581"/>
              <a:ext cx="88" cy="66"/>
            </a:xfrm>
            <a:custGeom>
              <a:avLst/>
              <a:gdLst>
                <a:gd name="T0" fmla="*/ 0 w 111"/>
                <a:gd name="T1" fmla="*/ 0 h 79"/>
                <a:gd name="T2" fmla="*/ 2 w 111"/>
                <a:gd name="T3" fmla="*/ 1 h 79"/>
                <a:gd name="T4" fmla="*/ 2 w 111"/>
                <a:gd name="T5" fmla="*/ 3 h 79"/>
                <a:gd name="T6" fmla="*/ 5 w 111"/>
                <a:gd name="T7" fmla="*/ 4 h 79"/>
                <a:gd name="T8" fmla="*/ 6 w 111"/>
                <a:gd name="T9" fmla="*/ 5 h 79"/>
                <a:gd name="T10" fmla="*/ 8 w 111"/>
                <a:gd name="T11" fmla="*/ 7 h 79"/>
                <a:gd name="T12" fmla="*/ 8 w 111"/>
                <a:gd name="T13" fmla="*/ 7 h 79"/>
                <a:gd name="T14" fmla="*/ 10 w 111"/>
                <a:gd name="T15" fmla="*/ 8 h 79"/>
                <a:gd name="T16" fmla="*/ 11 w 111"/>
                <a:gd name="T17" fmla="*/ 9 h 79"/>
                <a:gd name="T18" fmla="*/ 13 w 111"/>
                <a:gd name="T19" fmla="*/ 11 h 79"/>
                <a:gd name="T20" fmla="*/ 13 w 111"/>
                <a:gd name="T21" fmla="*/ 13 h 79"/>
                <a:gd name="T22" fmla="*/ 16 w 111"/>
                <a:gd name="T23" fmla="*/ 13 h 79"/>
                <a:gd name="T24" fmla="*/ 17 w 111"/>
                <a:gd name="T25" fmla="*/ 15 h 79"/>
                <a:gd name="T26" fmla="*/ 19 w 111"/>
                <a:gd name="T27" fmla="*/ 15 h 79"/>
                <a:gd name="T28" fmla="*/ 20 w 111"/>
                <a:gd name="T29" fmla="*/ 17 h 79"/>
                <a:gd name="T30" fmla="*/ 21 w 111"/>
                <a:gd name="T31" fmla="*/ 18 h 79"/>
                <a:gd name="T32" fmla="*/ 23 w 111"/>
                <a:gd name="T33" fmla="*/ 19 h 79"/>
                <a:gd name="T34" fmla="*/ 25 w 111"/>
                <a:gd name="T35" fmla="*/ 19 h 79"/>
                <a:gd name="T36" fmla="*/ 25 w 111"/>
                <a:gd name="T37" fmla="*/ 21 h 79"/>
                <a:gd name="T38" fmla="*/ 27 w 111"/>
                <a:gd name="T39" fmla="*/ 23 h 79"/>
                <a:gd name="T40" fmla="*/ 29 w 111"/>
                <a:gd name="T41" fmla="*/ 23 h 79"/>
                <a:gd name="T42" fmla="*/ 30 w 111"/>
                <a:gd name="T43" fmla="*/ 24 h 79"/>
                <a:gd name="T44" fmla="*/ 31 w 111"/>
                <a:gd name="T45" fmla="*/ 26 h 79"/>
                <a:gd name="T46" fmla="*/ 33 w 111"/>
                <a:gd name="T47" fmla="*/ 27 h 79"/>
                <a:gd name="T48" fmla="*/ 34 w 111"/>
                <a:gd name="T49" fmla="*/ 28 h 79"/>
                <a:gd name="T50" fmla="*/ 36 w 111"/>
                <a:gd name="T51" fmla="*/ 28 h 79"/>
                <a:gd name="T52" fmla="*/ 36 w 111"/>
                <a:gd name="T53" fmla="*/ 30 h 79"/>
                <a:gd name="T54" fmla="*/ 38 w 111"/>
                <a:gd name="T55" fmla="*/ 31 h 79"/>
                <a:gd name="T56" fmla="*/ 40 w 111"/>
                <a:gd name="T57" fmla="*/ 32 h 79"/>
                <a:gd name="T58" fmla="*/ 41 w 111"/>
                <a:gd name="T59" fmla="*/ 33 h 79"/>
                <a:gd name="T60" fmla="*/ 42 w 111"/>
                <a:gd name="T61" fmla="*/ 34 h 79"/>
                <a:gd name="T62" fmla="*/ 44 w 111"/>
                <a:gd name="T63" fmla="*/ 35 h 79"/>
                <a:gd name="T64" fmla="*/ 45 w 111"/>
                <a:gd name="T65" fmla="*/ 36 h 79"/>
                <a:gd name="T66" fmla="*/ 47 w 111"/>
                <a:gd name="T67" fmla="*/ 38 h 79"/>
                <a:gd name="T68" fmla="*/ 48 w 111"/>
                <a:gd name="T69" fmla="*/ 39 h 79"/>
                <a:gd name="T70" fmla="*/ 50 w 111"/>
                <a:gd name="T71" fmla="*/ 40 h 79"/>
                <a:gd name="T72" fmla="*/ 51 w 111"/>
                <a:gd name="T73" fmla="*/ 41 h 79"/>
                <a:gd name="T74" fmla="*/ 53 w 111"/>
                <a:gd name="T75" fmla="*/ 43 h 79"/>
                <a:gd name="T76" fmla="*/ 53 w 111"/>
                <a:gd name="T77" fmla="*/ 43 h 79"/>
                <a:gd name="T78" fmla="*/ 55 w 111"/>
                <a:gd name="T79" fmla="*/ 44 h 79"/>
                <a:gd name="T80" fmla="*/ 56 w 111"/>
                <a:gd name="T81" fmla="*/ 45 h 79"/>
                <a:gd name="T82" fmla="*/ 59 w 111"/>
                <a:gd name="T83" fmla="*/ 47 h 79"/>
                <a:gd name="T84" fmla="*/ 59 w 111"/>
                <a:gd name="T85" fmla="*/ 48 h 79"/>
                <a:gd name="T86" fmla="*/ 61 w 111"/>
                <a:gd name="T87" fmla="*/ 48 h 79"/>
                <a:gd name="T88" fmla="*/ 62 w 111"/>
                <a:gd name="T89" fmla="*/ 49 h 79"/>
                <a:gd name="T90" fmla="*/ 64 w 111"/>
                <a:gd name="T91" fmla="*/ 51 h 79"/>
                <a:gd name="T92" fmla="*/ 65 w 111"/>
                <a:gd name="T93" fmla="*/ 52 h 79"/>
                <a:gd name="T94" fmla="*/ 67 w 111"/>
                <a:gd name="T95" fmla="*/ 53 h 79"/>
                <a:gd name="T96" fmla="*/ 68 w 111"/>
                <a:gd name="T97" fmla="*/ 53 h 79"/>
                <a:gd name="T98" fmla="*/ 70 w 111"/>
                <a:gd name="T99" fmla="*/ 55 h 7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11" h="79">
                  <a:moveTo>
                    <a:pt x="0" y="0"/>
                  </a:moveTo>
                  <a:lnTo>
                    <a:pt x="3" y="1"/>
                  </a:lnTo>
                  <a:lnTo>
                    <a:pt x="4" y="4"/>
                  </a:lnTo>
                  <a:lnTo>
                    <a:pt x="7" y="6"/>
                  </a:lnTo>
                  <a:lnTo>
                    <a:pt x="9" y="7"/>
                  </a:lnTo>
                  <a:lnTo>
                    <a:pt x="12" y="9"/>
                  </a:lnTo>
                  <a:lnTo>
                    <a:pt x="13" y="10"/>
                  </a:lnTo>
                  <a:lnTo>
                    <a:pt x="16" y="12"/>
                  </a:lnTo>
                  <a:lnTo>
                    <a:pt x="18" y="13"/>
                  </a:lnTo>
                  <a:lnTo>
                    <a:pt x="21" y="15"/>
                  </a:lnTo>
                  <a:lnTo>
                    <a:pt x="22" y="18"/>
                  </a:lnTo>
                  <a:lnTo>
                    <a:pt x="25" y="19"/>
                  </a:lnTo>
                  <a:lnTo>
                    <a:pt x="27" y="21"/>
                  </a:lnTo>
                  <a:lnTo>
                    <a:pt x="30" y="22"/>
                  </a:lnTo>
                  <a:lnTo>
                    <a:pt x="31" y="24"/>
                  </a:lnTo>
                  <a:lnTo>
                    <a:pt x="34" y="25"/>
                  </a:lnTo>
                  <a:lnTo>
                    <a:pt x="36" y="27"/>
                  </a:lnTo>
                  <a:lnTo>
                    <a:pt x="39" y="28"/>
                  </a:lnTo>
                  <a:lnTo>
                    <a:pt x="40" y="30"/>
                  </a:lnTo>
                  <a:lnTo>
                    <a:pt x="43" y="32"/>
                  </a:lnTo>
                  <a:lnTo>
                    <a:pt x="45" y="34"/>
                  </a:lnTo>
                  <a:lnTo>
                    <a:pt x="48" y="35"/>
                  </a:lnTo>
                  <a:lnTo>
                    <a:pt x="49" y="37"/>
                  </a:lnTo>
                  <a:lnTo>
                    <a:pt x="52" y="38"/>
                  </a:lnTo>
                  <a:lnTo>
                    <a:pt x="54" y="40"/>
                  </a:lnTo>
                  <a:lnTo>
                    <a:pt x="57" y="41"/>
                  </a:lnTo>
                  <a:lnTo>
                    <a:pt x="58" y="43"/>
                  </a:lnTo>
                  <a:lnTo>
                    <a:pt x="61" y="44"/>
                  </a:lnTo>
                  <a:lnTo>
                    <a:pt x="63" y="46"/>
                  </a:lnTo>
                  <a:lnTo>
                    <a:pt x="66" y="47"/>
                  </a:lnTo>
                  <a:lnTo>
                    <a:pt x="67" y="49"/>
                  </a:lnTo>
                  <a:lnTo>
                    <a:pt x="70" y="50"/>
                  </a:lnTo>
                  <a:lnTo>
                    <a:pt x="72" y="52"/>
                  </a:lnTo>
                  <a:lnTo>
                    <a:pt x="75" y="55"/>
                  </a:lnTo>
                  <a:lnTo>
                    <a:pt x="76" y="56"/>
                  </a:lnTo>
                  <a:lnTo>
                    <a:pt x="79" y="58"/>
                  </a:lnTo>
                  <a:lnTo>
                    <a:pt x="81" y="59"/>
                  </a:lnTo>
                  <a:lnTo>
                    <a:pt x="84" y="61"/>
                  </a:lnTo>
                  <a:lnTo>
                    <a:pt x="85" y="62"/>
                  </a:lnTo>
                  <a:lnTo>
                    <a:pt x="88" y="64"/>
                  </a:lnTo>
                  <a:lnTo>
                    <a:pt x="90" y="65"/>
                  </a:lnTo>
                  <a:lnTo>
                    <a:pt x="93" y="67"/>
                  </a:lnTo>
                  <a:lnTo>
                    <a:pt x="94" y="68"/>
                  </a:lnTo>
                  <a:lnTo>
                    <a:pt x="97" y="70"/>
                  </a:lnTo>
                  <a:lnTo>
                    <a:pt x="99" y="71"/>
                  </a:lnTo>
                  <a:lnTo>
                    <a:pt x="102" y="73"/>
                  </a:lnTo>
                  <a:lnTo>
                    <a:pt x="103" y="74"/>
                  </a:lnTo>
                  <a:lnTo>
                    <a:pt x="106" y="76"/>
                  </a:lnTo>
                  <a:lnTo>
                    <a:pt x="108" y="77"/>
                  </a:lnTo>
                  <a:lnTo>
                    <a:pt x="111" y="79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Freeform 428"/>
            <p:cNvSpPr>
              <a:spLocks/>
            </p:cNvSpPr>
            <p:nvPr/>
          </p:nvSpPr>
          <p:spPr bwMode="auto">
            <a:xfrm>
              <a:off x="1388" y="2647"/>
              <a:ext cx="87" cy="58"/>
            </a:xfrm>
            <a:custGeom>
              <a:avLst/>
              <a:gdLst>
                <a:gd name="T0" fmla="*/ 0 w 109"/>
                <a:gd name="T1" fmla="*/ 0 h 70"/>
                <a:gd name="T2" fmla="*/ 1 w 109"/>
                <a:gd name="T3" fmla="*/ 1 h 70"/>
                <a:gd name="T4" fmla="*/ 2 w 109"/>
                <a:gd name="T5" fmla="*/ 2 h 70"/>
                <a:gd name="T6" fmla="*/ 4 w 109"/>
                <a:gd name="T7" fmla="*/ 2 h 70"/>
                <a:gd name="T8" fmla="*/ 6 w 109"/>
                <a:gd name="T9" fmla="*/ 4 h 70"/>
                <a:gd name="T10" fmla="*/ 6 w 109"/>
                <a:gd name="T11" fmla="*/ 5 h 70"/>
                <a:gd name="T12" fmla="*/ 8 w 109"/>
                <a:gd name="T13" fmla="*/ 6 h 70"/>
                <a:gd name="T14" fmla="*/ 10 w 109"/>
                <a:gd name="T15" fmla="*/ 7 h 70"/>
                <a:gd name="T16" fmla="*/ 11 w 109"/>
                <a:gd name="T17" fmla="*/ 8 h 70"/>
                <a:gd name="T18" fmla="*/ 12 w 109"/>
                <a:gd name="T19" fmla="*/ 9 h 70"/>
                <a:gd name="T20" fmla="*/ 14 w 109"/>
                <a:gd name="T21" fmla="*/ 10 h 70"/>
                <a:gd name="T22" fmla="*/ 15 w 109"/>
                <a:gd name="T23" fmla="*/ 11 h 70"/>
                <a:gd name="T24" fmla="*/ 18 w 109"/>
                <a:gd name="T25" fmla="*/ 12 h 70"/>
                <a:gd name="T26" fmla="*/ 18 w 109"/>
                <a:gd name="T27" fmla="*/ 13 h 70"/>
                <a:gd name="T28" fmla="*/ 20 w 109"/>
                <a:gd name="T29" fmla="*/ 14 h 70"/>
                <a:gd name="T30" fmla="*/ 21 w 109"/>
                <a:gd name="T31" fmla="*/ 15 h 70"/>
                <a:gd name="T32" fmla="*/ 22 w 109"/>
                <a:gd name="T33" fmla="*/ 17 h 70"/>
                <a:gd name="T34" fmla="*/ 24 w 109"/>
                <a:gd name="T35" fmla="*/ 17 h 70"/>
                <a:gd name="T36" fmla="*/ 26 w 109"/>
                <a:gd name="T37" fmla="*/ 18 h 70"/>
                <a:gd name="T38" fmla="*/ 26 w 109"/>
                <a:gd name="T39" fmla="*/ 19 h 70"/>
                <a:gd name="T40" fmla="*/ 28 w 109"/>
                <a:gd name="T41" fmla="*/ 21 h 70"/>
                <a:gd name="T42" fmla="*/ 30 w 109"/>
                <a:gd name="T43" fmla="*/ 22 h 70"/>
                <a:gd name="T44" fmla="*/ 31 w 109"/>
                <a:gd name="T45" fmla="*/ 22 h 70"/>
                <a:gd name="T46" fmla="*/ 32 w 109"/>
                <a:gd name="T47" fmla="*/ 23 h 70"/>
                <a:gd name="T48" fmla="*/ 34 w 109"/>
                <a:gd name="T49" fmla="*/ 25 h 70"/>
                <a:gd name="T50" fmla="*/ 35 w 109"/>
                <a:gd name="T51" fmla="*/ 26 h 70"/>
                <a:gd name="T52" fmla="*/ 37 w 109"/>
                <a:gd name="T53" fmla="*/ 27 h 70"/>
                <a:gd name="T54" fmla="*/ 38 w 109"/>
                <a:gd name="T55" fmla="*/ 27 h 70"/>
                <a:gd name="T56" fmla="*/ 39 w 109"/>
                <a:gd name="T57" fmla="*/ 27 h 70"/>
                <a:gd name="T58" fmla="*/ 41 w 109"/>
                <a:gd name="T59" fmla="*/ 29 h 70"/>
                <a:gd name="T60" fmla="*/ 42 w 109"/>
                <a:gd name="T61" fmla="*/ 30 h 70"/>
                <a:gd name="T62" fmla="*/ 43 w 109"/>
                <a:gd name="T63" fmla="*/ 31 h 70"/>
                <a:gd name="T64" fmla="*/ 45 w 109"/>
                <a:gd name="T65" fmla="*/ 31 h 70"/>
                <a:gd name="T66" fmla="*/ 46 w 109"/>
                <a:gd name="T67" fmla="*/ 33 h 70"/>
                <a:gd name="T68" fmla="*/ 49 w 109"/>
                <a:gd name="T69" fmla="*/ 34 h 70"/>
                <a:gd name="T70" fmla="*/ 49 w 109"/>
                <a:gd name="T71" fmla="*/ 35 h 70"/>
                <a:gd name="T72" fmla="*/ 51 w 109"/>
                <a:gd name="T73" fmla="*/ 36 h 70"/>
                <a:gd name="T74" fmla="*/ 52 w 109"/>
                <a:gd name="T75" fmla="*/ 37 h 70"/>
                <a:gd name="T76" fmla="*/ 54 w 109"/>
                <a:gd name="T77" fmla="*/ 38 h 70"/>
                <a:gd name="T78" fmla="*/ 55 w 109"/>
                <a:gd name="T79" fmla="*/ 39 h 70"/>
                <a:gd name="T80" fmla="*/ 57 w 109"/>
                <a:gd name="T81" fmla="*/ 40 h 70"/>
                <a:gd name="T82" fmla="*/ 58 w 109"/>
                <a:gd name="T83" fmla="*/ 41 h 70"/>
                <a:gd name="T84" fmla="*/ 60 w 109"/>
                <a:gd name="T85" fmla="*/ 42 h 70"/>
                <a:gd name="T86" fmla="*/ 61 w 109"/>
                <a:gd name="T87" fmla="*/ 42 h 70"/>
                <a:gd name="T88" fmla="*/ 62 w 109"/>
                <a:gd name="T89" fmla="*/ 43 h 70"/>
                <a:gd name="T90" fmla="*/ 64 w 109"/>
                <a:gd name="T91" fmla="*/ 44 h 70"/>
                <a:gd name="T92" fmla="*/ 65 w 109"/>
                <a:gd name="T93" fmla="*/ 46 h 70"/>
                <a:gd name="T94" fmla="*/ 66 w 109"/>
                <a:gd name="T95" fmla="*/ 46 h 70"/>
                <a:gd name="T96" fmla="*/ 68 w 109"/>
                <a:gd name="T97" fmla="*/ 47 h 70"/>
                <a:gd name="T98" fmla="*/ 69 w 109"/>
                <a:gd name="T99" fmla="*/ 48 h 7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9" h="70">
                  <a:moveTo>
                    <a:pt x="0" y="0"/>
                  </a:moveTo>
                  <a:lnTo>
                    <a:pt x="1" y="1"/>
                  </a:lnTo>
                  <a:lnTo>
                    <a:pt x="4" y="3"/>
                  </a:lnTo>
                  <a:lnTo>
                    <a:pt x="6" y="4"/>
                  </a:lnTo>
                  <a:lnTo>
                    <a:pt x="9" y="6"/>
                  </a:lnTo>
                  <a:lnTo>
                    <a:pt x="10" y="7"/>
                  </a:lnTo>
                  <a:lnTo>
                    <a:pt x="13" y="9"/>
                  </a:lnTo>
                  <a:lnTo>
                    <a:pt x="15" y="10"/>
                  </a:lnTo>
                  <a:lnTo>
                    <a:pt x="18" y="12"/>
                  </a:lnTo>
                  <a:lnTo>
                    <a:pt x="19" y="13"/>
                  </a:lnTo>
                  <a:lnTo>
                    <a:pt x="22" y="15"/>
                  </a:lnTo>
                  <a:lnTo>
                    <a:pt x="24" y="16"/>
                  </a:lnTo>
                  <a:lnTo>
                    <a:pt x="27" y="18"/>
                  </a:lnTo>
                  <a:lnTo>
                    <a:pt x="28" y="19"/>
                  </a:lnTo>
                  <a:lnTo>
                    <a:pt x="31" y="21"/>
                  </a:lnTo>
                  <a:lnTo>
                    <a:pt x="33" y="22"/>
                  </a:lnTo>
                  <a:lnTo>
                    <a:pt x="35" y="24"/>
                  </a:lnTo>
                  <a:lnTo>
                    <a:pt x="37" y="25"/>
                  </a:lnTo>
                  <a:lnTo>
                    <a:pt x="40" y="27"/>
                  </a:lnTo>
                  <a:lnTo>
                    <a:pt x="41" y="28"/>
                  </a:lnTo>
                  <a:lnTo>
                    <a:pt x="44" y="30"/>
                  </a:lnTo>
                  <a:lnTo>
                    <a:pt x="46" y="31"/>
                  </a:lnTo>
                  <a:lnTo>
                    <a:pt x="49" y="33"/>
                  </a:lnTo>
                  <a:lnTo>
                    <a:pt x="50" y="34"/>
                  </a:lnTo>
                  <a:lnTo>
                    <a:pt x="53" y="36"/>
                  </a:lnTo>
                  <a:lnTo>
                    <a:pt x="55" y="37"/>
                  </a:lnTo>
                  <a:lnTo>
                    <a:pt x="58" y="39"/>
                  </a:lnTo>
                  <a:lnTo>
                    <a:pt x="59" y="40"/>
                  </a:lnTo>
                  <a:lnTo>
                    <a:pt x="62" y="40"/>
                  </a:lnTo>
                  <a:lnTo>
                    <a:pt x="64" y="42"/>
                  </a:lnTo>
                  <a:lnTo>
                    <a:pt x="67" y="43"/>
                  </a:lnTo>
                  <a:lnTo>
                    <a:pt x="68" y="45"/>
                  </a:lnTo>
                  <a:lnTo>
                    <a:pt x="71" y="46"/>
                  </a:lnTo>
                  <a:lnTo>
                    <a:pt x="73" y="48"/>
                  </a:lnTo>
                  <a:lnTo>
                    <a:pt x="76" y="49"/>
                  </a:lnTo>
                  <a:lnTo>
                    <a:pt x="77" y="51"/>
                  </a:lnTo>
                  <a:lnTo>
                    <a:pt x="80" y="52"/>
                  </a:lnTo>
                  <a:lnTo>
                    <a:pt x="82" y="54"/>
                  </a:lnTo>
                  <a:lnTo>
                    <a:pt x="85" y="55"/>
                  </a:lnTo>
                  <a:lnTo>
                    <a:pt x="86" y="57"/>
                  </a:lnTo>
                  <a:lnTo>
                    <a:pt x="89" y="58"/>
                  </a:lnTo>
                  <a:lnTo>
                    <a:pt x="91" y="60"/>
                  </a:lnTo>
                  <a:lnTo>
                    <a:pt x="94" y="61"/>
                  </a:lnTo>
                  <a:lnTo>
                    <a:pt x="95" y="61"/>
                  </a:lnTo>
                  <a:lnTo>
                    <a:pt x="98" y="63"/>
                  </a:lnTo>
                  <a:lnTo>
                    <a:pt x="100" y="64"/>
                  </a:lnTo>
                  <a:lnTo>
                    <a:pt x="103" y="66"/>
                  </a:lnTo>
                  <a:lnTo>
                    <a:pt x="104" y="67"/>
                  </a:lnTo>
                  <a:lnTo>
                    <a:pt x="107" y="69"/>
                  </a:lnTo>
                  <a:lnTo>
                    <a:pt x="109" y="70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429"/>
            <p:cNvSpPr>
              <a:spLocks/>
            </p:cNvSpPr>
            <p:nvPr/>
          </p:nvSpPr>
          <p:spPr bwMode="auto">
            <a:xfrm>
              <a:off x="1475" y="2705"/>
              <a:ext cx="88" cy="52"/>
            </a:xfrm>
            <a:custGeom>
              <a:avLst/>
              <a:gdLst>
                <a:gd name="T0" fmla="*/ 0 w 111"/>
                <a:gd name="T1" fmla="*/ 0 h 63"/>
                <a:gd name="T2" fmla="*/ 2 w 111"/>
                <a:gd name="T3" fmla="*/ 2 h 63"/>
                <a:gd name="T4" fmla="*/ 2 w 111"/>
                <a:gd name="T5" fmla="*/ 2 h 63"/>
                <a:gd name="T6" fmla="*/ 5 w 111"/>
                <a:gd name="T7" fmla="*/ 3 h 63"/>
                <a:gd name="T8" fmla="*/ 6 w 111"/>
                <a:gd name="T9" fmla="*/ 3 h 63"/>
                <a:gd name="T10" fmla="*/ 8 w 111"/>
                <a:gd name="T11" fmla="*/ 4 h 63"/>
                <a:gd name="T12" fmla="*/ 8 w 111"/>
                <a:gd name="T13" fmla="*/ 6 h 63"/>
                <a:gd name="T14" fmla="*/ 10 w 111"/>
                <a:gd name="T15" fmla="*/ 6 h 63"/>
                <a:gd name="T16" fmla="*/ 11 w 111"/>
                <a:gd name="T17" fmla="*/ 7 h 63"/>
                <a:gd name="T18" fmla="*/ 13 w 111"/>
                <a:gd name="T19" fmla="*/ 8 h 63"/>
                <a:gd name="T20" fmla="*/ 13 w 111"/>
                <a:gd name="T21" fmla="*/ 10 h 63"/>
                <a:gd name="T22" fmla="*/ 16 w 111"/>
                <a:gd name="T23" fmla="*/ 10 h 63"/>
                <a:gd name="T24" fmla="*/ 17 w 111"/>
                <a:gd name="T25" fmla="*/ 12 h 63"/>
                <a:gd name="T26" fmla="*/ 19 w 111"/>
                <a:gd name="T27" fmla="*/ 12 h 63"/>
                <a:gd name="T28" fmla="*/ 20 w 111"/>
                <a:gd name="T29" fmla="*/ 12 h 63"/>
                <a:gd name="T30" fmla="*/ 21 w 111"/>
                <a:gd name="T31" fmla="*/ 14 h 63"/>
                <a:gd name="T32" fmla="*/ 23 w 111"/>
                <a:gd name="T33" fmla="*/ 14 h 63"/>
                <a:gd name="T34" fmla="*/ 25 w 111"/>
                <a:gd name="T35" fmla="*/ 16 h 63"/>
                <a:gd name="T36" fmla="*/ 25 w 111"/>
                <a:gd name="T37" fmla="*/ 17 h 63"/>
                <a:gd name="T38" fmla="*/ 27 w 111"/>
                <a:gd name="T39" fmla="*/ 17 h 63"/>
                <a:gd name="T40" fmla="*/ 29 w 111"/>
                <a:gd name="T41" fmla="*/ 18 h 63"/>
                <a:gd name="T42" fmla="*/ 30 w 111"/>
                <a:gd name="T43" fmla="*/ 18 h 63"/>
                <a:gd name="T44" fmla="*/ 31 w 111"/>
                <a:gd name="T45" fmla="*/ 20 h 63"/>
                <a:gd name="T46" fmla="*/ 33 w 111"/>
                <a:gd name="T47" fmla="*/ 21 h 63"/>
                <a:gd name="T48" fmla="*/ 34 w 111"/>
                <a:gd name="T49" fmla="*/ 21 h 63"/>
                <a:gd name="T50" fmla="*/ 36 w 111"/>
                <a:gd name="T51" fmla="*/ 22 h 63"/>
                <a:gd name="T52" fmla="*/ 36 w 111"/>
                <a:gd name="T53" fmla="*/ 24 h 63"/>
                <a:gd name="T54" fmla="*/ 38 w 111"/>
                <a:gd name="T55" fmla="*/ 25 h 63"/>
                <a:gd name="T56" fmla="*/ 40 w 111"/>
                <a:gd name="T57" fmla="*/ 25 h 63"/>
                <a:gd name="T58" fmla="*/ 41 w 111"/>
                <a:gd name="T59" fmla="*/ 26 h 63"/>
                <a:gd name="T60" fmla="*/ 42 w 111"/>
                <a:gd name="T61" fmla="*/ 26 h 63"/>
                <a:gd name="T62" fmla="*/ 44 w 111"/>
                <a:gd name="T63" fmla="*/ 28 h 63"/>
                <a:gd name="T64" fmla="*/ 45 w 111"/>
                <a:gd name="T65" fmla="*/ 29 h 63"/>
                <a:gd name="T66" fmla="*/ 47 w 111"/>
                <a:gd name="T67" fmla="*/ 30 h 63"/>
                <a:gd name="T68" fmla="*/ 48 w 111"/>
                <a:gd name="T69" fmla="*/ 31 h 63"/>
                <a:gd name="T70" fmla="*/ 50 w 111"/>
                <a:gd name="T71" fmla="*/ 31 h 63"/>
                <a:gd name="T72" fmla="*/ 51 w 111"/>
                <a:gd name="T73" fmla="*/ 32 h 63"/>
                <a:gd name="T74" fmla="*/ 53 w 111"/>
                <a:gd name="T75" fmla="*/ 33 h 63"/>
                <a:gd name="T76" fmla="*/ 53 w 111"/>
                <a:gd name="T77" fmla="*/ 34 h 63"/>
                <a:gd name="T78" fmla="*/ 55 w 111"/>
                <a:gd name="T79" fmla="*/ 35 h 63"/>
                <a:gd name="T80" fmla="*/ 56 w 111"/>
                <a:gd name="T81" fmla="*/ 36 h 63"/>
                <a:gd name="T82" fmla="*/ 59 w 111"/>
                <a:gd name="T83" fmla="*/ 36 h 63"/>
                <a:gd name="T84" fmla="*/ 59 w 111"/>
                <a:gd name="T85" fmla="*/ 37 h 63"/>
                <a:gd name="T86" fmla="*/ 61 w 111"/>
                <a:gd name="T87" fmla="*/ 38 h 63"/>
                <a:gd name="T88" fmla="*/ 62 w 111"/>
                <a:gd name="T89" fmla="*/ 39 h 63"/>
                <a:gd name="T90" fmla="*/ 64 w 111"/>
                <a:gd name="T91" fmla="*/ 40 h 63"/>
                <a:gd name="T92" fmla="*/ 65 w 111"/>
                <a:gd name="T93" fmla="*/ 41 h 63"/>
                <a:gd name="T94" fmla="*/ 67 w 111"/>
                <a:gd name="T95" fmla="*/ 41 h 63"/>
                <a:gd name="T96" fmla="*/ 68 w 111"/>
                <a:gd name="T97" fmla="*/ 42 h 63"/>
                <a:gd name="T98" fmla="*/ 70 w 111"/>
                <a:gd name="T99" fmla="*/ 43 h 6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11" h="63">
                  <a:moveTo>
                    <a:pt x="0" y="0"/>
                  </a:moveTo>
                  <a:lnTo>
                    <a:pt x="3" y="2"/>
                  </a:lnTo>
                  <a:lnTo>
                    <a:pt x="4" y="3"/>
                  </a:lnTo>
                  <a:lnTo>
                    <a:pt x="7" y="5"/>
                  </a:lnTo>
                  <a:lnTo>
                    <a:pt x="9" y="5"/>
                  </a:lnTo>
                  <a:lnTo>
                    <a:pt x="12" y="6"/>
                  </a:lnTo>
                  <a:lnTo>
                    <a:pt x="13" y="8"/>
                  </a:lnTo>
                  <a:lnTo>
                    <a:pt x="16" y="9"/>
                  </a:lnTo>
                  <a:lnTo>
                    <a:pt x="18" y="11"/>
                  </a:lnTo>
                  <a:lnTo>
                    <a:pt x="21" y="12"/>
                  </a:lnTo>
                  <a:lnTo>
                    <a:pt x="22" y="14"/>
                  </a:lnTo>
                  <a:lnTo>
                    <a:pt x="25" y="15"/>
                  </a:lnTo>
                  <a:lnTo>
                    <a:pt x="27" y="17"/>
                  </a:lnTo>
                  <a:lnTo>
                    <a:pt x="30" y="17"/>
                  </a:lnTo>
                  <a:lnTo>
                    <a:pt x="31" y="18"/>
                  </a:lnTo>
                  <a:lnTo>
                    <a:pt x="34" y="20"/>
                  </a:lnTo>
                  <a:lnTo>
                    <a:pt x="36" y="21"/>
                  </a:lnTo>
                  <a:lnTo>
                    <a:pt x="39" y="23"/>
                  </a:lnTo>
                  <a:lnTo>
                    <a:pt x="40" y="24"/>
                  </a:lnTo>
                  <a:lnTo>
                    <a:pt x="43" y="26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9" y="29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7" y="33"/>
                  </a:lnTo>
                  <a:lnTo>
                    <a:pt x="58" y="35"/>
                  </a:lnTo>
                  <a:lnTo>
                    <a:pt x="61" y="36"/>
                  </a:lnTo>
                  <a:lnTo>
                    <a:pt x="63" y="36"/>
                  </a:lnTo>
                  <a:lnTo>
                    <a:pt x="66" y="38"/>
                  </a:lnTo>
                  <a:lnTo>
                    <a:pt x="67" y="39"/>
                  </a:lnTo>
                  <a:lnTo>
                    <a:pt x="70" y="41"/>
                  </a:lnTo>
                  <a:lnTo>
                    <a:pt x="72" y="42"/>
                  </a:lnTo>
                  <a:lnTo>
                    <a:pt x="75" y="44"/>
                  </a:lnTo>
                  <a:lnTo>
                    <a:pt x="76" y="45"/>
                  </a:lnTo>
                  <a:lnTo>
                    <a:pt x="79" y="45"/>
                  </a:lnTo>
                  <a:lnTo>
                    <a:pt x="81" y="47"/>
                  </a:lnTo>
                  <a:lnTo>
                    <a:pt x="84" y="48"/>
                  </a:lnTo>
                  <a:lnTo>
                    <a:pt x="85" y="50"/>
                  </a:lnTo>
                  <a:lnTo>
                    <a:pt x="88" y="51"/>
                  </a:lnTo>
                  <a:lnTo>
                    <a:pt x="90" y="53"/>
                  </a:lnTo>
                  <a:lnTo>
                    <a:pt x="93" y="53"/>
                  </a:lnTo>
                  <a:lnTo>
                    <a:pt x="94" y="54"/>
                  </a:lnTo>
                  <a:lnTo>
                    <a:pt x="97" y="56"/>
                  </a:lnTo>
                  <a:lnTo>
                    <a:pt x="99" y="57"/>
                  </a:lnTo>
                  <a:lnTo>
                    <a:pt x="102" y="59"/>
                  </a:lnTo>
                  <a:lnTo>
                    <a:pt x="103" y="60"/>
                  </a:lnTo>
                  <a:lnTo>
                    <a:pt x="106" y="60"/>
                  </a:lnTo>
                  <a:lnTo>
                    <a:pt x="108" y="62"/>
                  </a:lnTo>
                  <a:lnTo>
                    <a:pt x="111" y="63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430"/>
            <p:cNvSpPr>
              <a:spLocks/>
            </p:cNvSpPr>
            <p:nvPr/>
          </p:nvSpPr>
          <p:spPr bwMode="auto">
            <a:xfrm>
              <a:off x="1563" y="2757"/>
              <a:ext cx="87" cy="48"/>
            </a:xfrm>
            <a:custGeom>
              <a:avLst/>
              <a:gdLst>
                <a:gd name="T0" fmla="*/ 0 w 109"/>
                <a:gd name="T1" fmla="*/ 0 h 57"/>
                <a:gd name="T2" fmla="*/ 1 w 109"/>
                <a:gd name="T3" fmla="*/ 2 h 57"/>
                <a:gd name="T4" fmla="*/ 2 w 109"/>
                <a:gd name="T5" fmla="*/ 3 h 57"/>
                <a:gd name="T6" fmla="*/ 4 w 109"/>
                <a:gd name="T7" fmla="*/ 3 h 57"/>
                <a:gd name="T8" fmla="*/ 6 w 109"/>
                <a:gd name="T9" fmla="*/ 3 h 57"/>
                <a:gd name="T10" fmla="*/ 6 w 109"/>
                <a:gd name="T11" fmla="*/ 4 h 57"/>
                <a:gd name="T12" fmla="*/ 8 w 109"/>
                <a:gd name="T13" fmla="*/ 6 h 57"/>
                <a:gd name="T14" fmla="*/ 10 w 109"/>
                <a:gd name="T15" fmla="*/ 7 h 57"/>
                <a:gd name="T16" fmla="*/ 11 w 109"/>
                <a:gd name="T17" fmla="*/ 7 h 57"/>
                <a:gd name="T18" fmla="*/ 12 w 109"/>
                <a:gd name="T19" fmla="*/ 8 h 57"/>
                <a:gd name="T20" fmla="*/ 14 w 109"/>
                <a:gd name="T21" fmla="*/ 8 h 57"/>
                <a:gd name="T22" fmla="*/ 15 w 109"/>
                <a:gd name="T23" fmla="*/ 10 h 57"/>
                <a:gd name="T24" fmla="*/ 18 w 109"/>
                <a:gd name="T25" fmla="*/ 11 h 57"/>
                <a:gd name="T26" fmla="*/ 18 w 109"/>
                <a:gd name="T27" fmla="*/ 11 h 57"/>
                <a:gd name="T28" fmla="*/ 20 w 109"/>
                <a:gd name="T29" fmla="*/ 12 h 57"/>
                <a:gd name="T30" fmla="*/ 21 w 109"/>
                <a:gd name="T31" fmla="*/ 13 h 57"/>
                <a:gd name="T32" fmla="*/ 23 w 109"/>
                <a:gd name="T33" fmla="*/ 14 h 57"/>
                <a:gd name="T34" fmla="*/ 24 w 109"/>
                <a:gd name="T35" fmla="*/ 15 h 57"/>
                <a:gd name="T36" fmla="*/ 26 w 109"/>
                <a:gd name="T37" fmla="*/ 15 h 57"/>
                <a:gd name="T38" fmla="*/ 27 w 109"/>
                <a:gd name="T39" fmla="*/ 16 h 57"/>
                <a:gd name="T40" fmla="*/ 29 w 109"/>
                <a:gd name="T41" fmla="*/ 17 h 57"/>
                <a:gd name="T42" fmla="*/ 30 w 109"/>
                <a:gd name="T43" fmla="*/ 19 h 57"/>
                <a:gd name="T44" fmla="*/ 31 w 109"/>
                <a:gd name="T45" fmla="*/ 19 h 57"/>
                <a:gd name="T46" fmla="*/ 33 w 109"/>
                <a:gd name="T47" fmla="*/ 19 h 57"/>
                <a:gd name="T48" fmla="*/ 34 w 109"/>
                <a:gd name="T49" fmla="*/ 20 h 57"/>
                <a:gd name="T50" fmla="*/ 35 w 109"/>
                <a:gd name="T51" fmla="*/ 21 h 57"/>
                <a:gd name="T52" fmla="*/ 37 w 109"/>
                <a:gd name="T53" fmla="*/ 23 h 57"/>
                <a:gd name="T54" fmla="*/ 38 w 109"/>
                <a:gd name="T55" fmla="*/ 24 h 57"/>
                <a:gd name="T56" fmla="*/ 40 w 109"/>
                <a:gd name="T57" fmla="*/ 24 h 57"/>
                <a:gd name="T58" fmla="*/ 41 w 109"/>
                <a:gd name="T59" fmla="*/ 24 h 57"/>
                <a:gd name="T60" fmla="*/ 42 w 109"/>
                <a:gd name="T61" fmla="*/ 25 h 57"/>
                <a:gd name="T62" fmla="*/ 44 w 109"/>
                <a:gd name="T63" fmla="*/ 27 h 57"/>
                <a:gd name="T64" fmla="*/ 45 w 109"/>
                <a:gd name="T65" fmla="*/ 27 h 57"/>
                <a:gd name="T66" fmla="*/ 46 w 109"/>
                <a:gd name="T67" fmla="*/ 28 h 57"/>
                <a:gd name="T68" fmla="*/ 49 w 109"/>
                <a:gd name="T69" fmla="*/ 29 h 57"/>
                <a:gd name="T70" fmla="*/ 49 w 109"/>
                <a:gd name="T71" fmla="*/ 29 h 57"/>
                <a:gd name="T72" fmla="*/ 52 w 109"/>
                <a:gd name="T73" fmla="*/ 29 h 57"/>
                <a:gd name="T74" fmla="*/ 52 w 109"/>
                <a:gd name="T75" fmla="*/ 31 h 57"/>
                <a:gd name="T76" fmla="*/ 54 w 109"/>
                <a:gd name="T77" fmla="*/ 32 h 57"/>
                <a:gd name="T78" fmla="*/ 55 w 109"/>
                <a:gd name="T79" fmla="*/ 34 h 57"/>
                <a:gd name="T80" fmla="*/ 57 w 109"/>
                <a:gd name="T81" fmla="*/ 34 h 57"/>
                <a:gd name="T82" fmla="*/ 58 w 109"/>
                <a:gd name="T83" fmla="*/ 34 h 57"/>
                <a:gd name="T84" fmla="*/ 60 w 109"/>
                <a:gd name="T85" fmla="*/ 35 h 57"/>
                <a:gd name="T86" fmla="*/ 61 w 109"/>
                <a:gd name="T87" fmla="*/ 36 h 57"/>
                <a:gd name="T88" fmla="*/ 63 w 109"/>
                <a:gd name="T89" fmla="*/ 38 h 57"/>
                <a:gd name="T90" fmla="*/ 64 w 109"/>
                <a:gd name="T91" fmla="*/ 38 h 57"/>
                <a:gd name="T92" fmla="*/ 65 w 109"/>
                <a:gd name="T93" fmla="*/ 38 h 57"/>
                <a:gd name="T94" fmla="*/ 67 w 109"/>
                <a:gd name="T95" fmla="*/ 40 h 57"/>
                <a:gd name="T96" fmla="*/ 69 w 109"/>
                <a:gd name="T97" fmla="*/ 40 h 57"/>
                <a:gd name="T98" fmla="*/ 69 w 109"/>
                <a:gd name="T99" fmla="*/ 40 h 5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9" h="57">
                  <a:moveTo>
                    <a:pt x="0" y="0"/>
                  </a:moveTo>
                  <a:lnTo>
                    <a:pt x="1" y="2"/>
                  </a:lnTo>
                  <a:lnTo>
                    <a:pt x="4" y="3"/>
                  </a:lnTo>
                  <a:lnTo>
                    <a:pt x="6" y="3"/>
                  </a:lnTo>
                  <a:lnTo>
                    <a:pt x="9" y="5"/>
                  </a:lnTo>
                  <a:lnTo>
                    <a:pt x="10" y="6"/>
                  </a:lnTo>
                  <a:lnTo>
                    <a:pt x="13" y="8"/>
                  </a:lnTo>
                  <a:lnTo>
                    <a:pt x="15" y="9"/>
                  </a:lnTo>
                  <a:lnTo>
                    <a:pt x="18" y="9"/>
                  </a:lnTo>
                  <a:lnTo>
                    <a:pt x="19" y="11"/>
                  </a:lnTo>
                  <a:lnTo>
                    <a:pt x="22" y="12"/>
                  </a:lnTo>
                  <a:lnTo>
                    <a:pt x="24" y="14"/>
                  </a:lnTo>
                  <a:lnTo>
                    <a:pt x="27" y="15"/>
                  </a:lnTo>
                  <a:lnTo>
                    <a:pt x="28" y="15"/>
                  </a:lnTo>
                  <a:lnTo>
                    <a:pt x="31" y="17"/>
                  </a:lnTo>
                  <a:lnTo>
                    <a:pt x="33" y="18"/>
                  </a:lnTo>
                  <a:lnTo>
                    <a:pt x="36" y="20"/>
                  </a:lnTo>
                  <a:lnTo>
                    <a:pt x="37" y="21"/>
                  </a:lnTo>
                  <a:lnTo>
                    <a:pt x="40" y="21"/>
                  </a:lnTo>
                  <a:lnTo>
                    <a:pt x="42" y="23"/>
                  </a:lnTo>
                  <a:lnTo>
                    <a:pt x="45" y="24"/>
                  </a:lnTo>
                  <a:lnTo>
                    <a:pt x="46" y="26"/>
                  </a:lnTo>
                  <a:lnTo>
                    <a:pt x="49" y="27"/>
                  </a:lnTo>
                  <a:lnTo>
                    <a:pt x="51" y="27"/>
                  </a:lnTo>
                  <a:lnTo>
                    <a:pt x="54" y="29"/>
                  </a:lnTo>
                  <a:lnTo>
                    <a:pt x="55" y="30"/>
                  </a:lnTo>
                  <a:lnTo>
                    <a:pt x="58" y="32"/>
                  </a:lnTo>
                  <a:lnTo>
                    <a:pt x="60" y="33"/>
                  </a:lnTo>
                  <a:lnTo>
                    <a:pt x="63" y="33"/>
                  </a:lnTo>
                  <a:lnTo>
                    <a:pt x="64" y="35"/>
                  </a:lnTo>
                  <a:lnTo>
                    <a:pt x="67" y="36"/>
                  </a:lnTo>
                  <a:lnTo>
                    <a:pt x="69" y="38"/>
                  </a:lnTo>
                  <a:lnTo>
                    <a:pt x="72" y="38"/>
                  </a:lnTo>
                  <a:lnTo>
                    <a:pt x="73" y="39"/>
                  </a:lnTo>
                  <a:lnTo>
                    <a:pt x="76" y="41"/>
                  </a:lnTo>
                  <a:lnTo>
                    <a:pt x="78" y="42"/>
                  </a:lnTo>
                  <a:lnTo>
                    <a:pt x="81" y="42"/>
                  </a:lnTo>
                  <a:lnTo>
                    <a:pt x="82" y="44"/>
                  </a:lnTo>
                  <a:lnTo>
                    <a:pt x="85" y="45"/>
                  </a:lnTo>
                  <a:lnTo>
                    <a:pt x="87" y="47"/>
                  </a:lnTo>
                  <a:lnTo>
                    <a:pt x="90" y="47"/>
                  </a:lnTo>
                  <a:lnTo>
                    <a:pt x="91" y="48"/>
                  </a:lnTo>
                  <a:lnTo>
                    <a:pt x="94" y="50"/>
                  </a:lnTo>
                  <a:lnTo>
                    <a:pt x="96" y="51"/>
                  </a:lnTo>
                  <a:lnTo>
                    <a:pt x="99" y="53"/>
                  </a:lnTo>
                  <a:lnTo>
                    <a:pt x="100" y="53"/>
                  </a:lnTo>
                  <a:lnTo>
                    <a:pt x="103" y="54"/>
                  </a:lnTo>
                  <a:lnTo>
                    <a:pt x="105" y="56"/>
                  </a:lnTo>
                  <a:lnTo>
                    <a:pt x="108" y="57"/>
                  </a:lnTo>
                  <a:lnTo>
                    <a:pt x="109" y="57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431"/>
            <p:cNvSpPr>
              <a:spLocks/>
            </p:cNvSpPr>
            <p:nvPr/>
          </p:nvSpPr>
          <p:spPr bwMode="auto">
            <a:xfrm>
              <a:off x="1650" y="2805"/>
              <a:ext cx="88" cy="44"/>
            </a:xfrm>
            <a:custGeom>
              <a:avLst/>
              <a:gdLst>
                <a:gd name="T0" fmla="*/ 0 w 111"/>
                <a:gd name="T1" fmla="*/ 0 h 53"/>
                <a:gd name="T2" fmla="*/ 2 w 111"/>
                <a:gd name="T3" fmla="*/ 2 h 53"/>
                <a:gd name="T4" fmla="*/ 3 w 111"/>
                <a:gd name="T5" fmla="*/ 2 h 53"/>
                <a:gd name="T6" fmla="*/ 5 w 111"/>
                <a:gd name="T7" fmla="*/ 2 h 53"/>
                <a:gd name="T8" fmla="*/ 6 w 111"/>
                <a:gd name="T9" fmla="*/ 3 h 53"/>
                <a:gd name="T10" fmla="*/ 8 w 111"/>
                <a:gd name="T11" fmla="*/ 4 h 53"/>
                <a:gd name="T12" fmla="*/ 9 w 111"/>
                <a:gd name="T13" fmla="*/ 6 h 53"/>
                <a:gd name="T14" fmla="*/ 10 w 111"/>
                <a:gd name="T15" fmla="*/ 6 h 53"/>
                <a:gd name="T16" fmla="*/ 11 w 111"/>
                <a:gd name="T17" fmla="*/ 6 h 53"/>
                <a:gd name="T18" fmla="*/ 13 w 111"/>
                <a:gd name="T19" fmla="*/ 7 h 53"/>
                <a:gd name="T20" fmla="*/ 14 w 111"/>
                <a:gd name="T21" fmla="*/ 8 h 53"/>
                <a:gd name="T22" fmla="*/ 17 w 111"/>
                <a:gd name="T23" fmla="*/ 8 h 53"/>
                <a:gd name="T24" fmla="*/ 17 w 111"/>
                <a:gd name="T25" fmla="*/ 10 h 53"/>
                <a:gd name="T26" fmla="*/ 19 w 111"/>
                <a:gd name="T27" fmla="*/ 10 h 53"/>
                <a:gd name="T28" fmla="*/ 20 w 111"/>
                <a:gd name="T29" fmla="*/ 12 h 53"/>
                <a:gd name="T30" fmla="*/ 22 w 111"/>
                <a:gd name="T31" fmla="*/ 12 h 53"/>
                <a:gd name="T32" fmla="*/ 23 w 111"/>
                <a:gd name="T33" fmla="*/ 12 h 53"/>
                <a:gd name="T34" fmla="*/ 25 w 111"/>
                <a:gd name="T35" fmla="*/ 14 h 53"/>
                <a:gd name="T36" fmla="*/ 26 w 111"/>
                <a:gd name="T37" fmla="*/ 14 h 53"/>
                <a:gd name="T38" fmla="*/ 27 w 111"/>
                <a:gd name="T39" fmla="*/ 14 h 53"/>
                <a:gd name="T40" fmla="*/ 29 w 111"/>
                <a:gd name="T41" fmla="*/ 16 h 53"/>
                <a:gd name="T42" fmla="*/ 30 w 111"/>
                <a:gd name="T43" fmla="*/ 17 h 53"/>
                <a:gd name="T44" fmla="*/ 31 w 111"/>
                <a:gd name="T45" fmla="*/ 17 h 53"/>
                <a:gd name="T46" fmla="*/ 33 w 111"/>
                <a:gd name="T47" fmla="*/ 18 h 53"/>
                <a:gd name="T48" fmla="*/ 34 w 111"/>
                <a:gd name="T49" fmla="*/ 18 h 53"/>
                <a:gd name="T50" fmla="*/ 36 w 111"/>
                <a:gd name="T51" fmla="*/ 20 h 53"/>
                <a:gd name="T52" fmla="*/ 36 w 111"/>
                <a:gd name="T53" fmla="*/ 20 h 53"/>
                <a:gd name="T54" fmla="*/ 38 w 111"/>
                <a:gd name="T55" fmla="*/ 21 h 53"/>
                <a:gd name="T56" fmla="*/ 40 w 111"/>
                <a:gd name="T57" fmla="*/ 22 h 53"/>
                <a:gd name="T58" fmla="*/ 41 w 111"/>
                <a:gd name="T59" fmla="*/ 22 h 53"/>
                <a:gd name="T60" fmla="*/ 42 w 111"/>
                <a:gd name="T61" fmla="*/ 22 h 53"/>
                <a:gd name="T62" fmla="*/ 44 w 111"/>
                <a:gd name="T63" fmla="*/ 24 h 53"/>
                <a:gd name="T64" fmla="*/ 45 w 111"/>
                <a:gd name="T65" fmla="*/ 24 h 53"/>
                <a:gd name="T66" fmla="*/ 47 w 111"/>
                <a:gd name="T67" fmla="*/ 25 h 53"/>
                <a:gd name="T68" fmla="*/ 48 w 111"/>
                <a:gd name="T69" fmla="*/ 27 h 53"/>
                <a:gd name="T70" fmla="*/ 50 w 111"/>
                <a:gd name="T71" fmla="*/ 27 h 53"/>
                <a:gd name="T72" fmla="*/ 51 w 111"/>
                <a:gd name="T73" fmla="*/ 27 h 53"/>
                <a:gd name="T74" fmla="*/ 53 w 111"/>
                <a:gd name="T75" fmla="*/ 28 h 53"/>
                <a:gd name="T76" fmla="*/ 53 w 111"/>
                <a:gd name="T77" fmla="*/ 29 h 53"/>
                <a:gd name="T78" fmla="*/ 55 w 111"/>
                <a:gd name="T79" fmla="*/ 29 h 53"/>
                <a:gd name="T80" fmla="*/ 56 w 111"/>
                <a:gd name="T81" fmla="*/ 31 h 53"/>
                <a:gd name="T82" fmla="*/ 59 w 111"/>
                <a:gd name="T83" fmla="*/ 31 h 53"/>
                <a:gd name="T84" fmla="*/ 59 w 111"/>
                <a:gd name="T85" fmla="*/ 31 h 53"/>
                <a:gd name="T86" fmla="*/ 61 w 111"/>
                <a:gd name="T87" fmla="*/ 32 h 53"/>
                <a:gd name="T88" fmla="*/ 62 w 111"/>
                <a:gd name="T89" fmla="*/ 33 h 53"/>
                <a:gd name="T90" fmla="*/ 64 w 111"/>
                <a:gd name="T91" fmla="*/ 35 h 53"/>
                <a:gd name="T92" fmla="*/ 65 w 111"/>
                <a:gd name="T93" fmla="*/ 35 h 53"/>
                <a:gd name="T94" fmla="*/ 67 w 111"/>
                <a:gd name="T95" fmla="*/ 35 h 53"/>
                <a:gd name="T96" fmla="*/ 68 w 111"/>
                <a:gd name="T97" fmla="*/ 37 h 53"/>
                <a:gd name="T98" fmla="*/ 70 w 111"/>
                <a:gd name="T99" fmla="*/ 37 h 5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11" h="53">
                  <a:moveTo>
                    <a:pt x="0" y="0"/>
                  </a:moveTo>
                  <a:lnTo>
                    <a:pt x="3" y="2"/>
                  </a:lnTo>
                  <a:lnTo>
                    <a:pt x="5" y="3"/>
                  </a:lnTo>
                  <a:lnTo>
                    <a:pt x="8" y="3"/>
                  </a:lnTo>
                  <a:lnTo>
                    <a:pt x="9" y="5"/>
                  </a:lnTo>
                  <a:lnTo>
                    <a:pt x="12" y="6"/>
                  </a:lnTo>
                  <a:lnTo>
                    <a:pt x="14" y="8"/>
                  </a:lnTo>
                  <a:lnTo>
                    <a:pt x="17" y="8"/>
                  </a:lnTo>
                  <a:lnTo>
                    <a:pt x="18" y="9"/>
                  </a:lnTo>
                  <a:lnTo>
                    <a:pt x="21" y="11"/>
                  </a:lnTo>
                  <a:lnTo>
                    <a:pt x="23" y="12"/>
                  </a:lnTo>
                  <a:lnTo>
                    <a:pt x="26" y="12"/>
                  </a:lnTo>
                  <a:lnTo>
                    <a:pt x="27" y="14"/>
                  </a:lnTo>
                  <a:lnTo>
                    <a:pt x="30" y="15"/>
                  </a:lnTo>
                  <a:lnTo>
                    <a:pt x="32" y="17"/>
                  </a:lnTo>
                  <a:lnTo>
                    <a:pt x="35" y="17"/>
                  </a:lnTo>
                  <a:lnTo>
                    <a:pt x="36" y="18"/>
                  </a:lnTo>
                  <a:lnTo>
                    <a:pt x="39" y="20"/>
                  </a:lnTo>
                  <a:lnTo>
                    <a:pt x="41" y="20"/>
                  </a:lnTo>
                  <a:lnTo>
                    <a:pt x="43" y="21"/>
                  </a:lnTo>
                  <a:lnTo>
                    <a:pt x="45" y="23"/>
                  </a:lnTo>
                  <a:lnTo>
                    <a:pt x="48" y="24"/>
                  </a:lnTo>
                  <a:lnTo>
                    <a:pt x="49" y="24"/>
                  </a:lnTo>
                  <a:lnTo>
                    <a:pt x="52" y="26"/>
                  </a:lnTo>
                  <a:lnTo>
                    <a:pt x="54" y="27"/>
                  </a:lnTo>
                  <a:lnTo>
                    <a:pt x="57" y="29"/>
                  </a:lnTo>
                  <a:lnTo>
                    <a:pt x="58" y="29"/>
                  </a:lnTo>
                  <a:lnTo>
                    <a:pt x="61" y="30"/>
                  </a:lnTo>
                  <a:lnTo>
                    <a:pt x="63" y="32"/>
                  </a:lnTo>
                  <a:lnTo>
                    <a:pt x="66" y="32"/>
                  </a:lnTo>
                  <a:lnTo>
                    <a:pt x="67" y="33"/>
                  </a:lnTo>
                  <a:lnTo>
                    <a:pt x="70" y="35"/>
                  </a:lnTo>
                  <a:lnTo>
                    <a:pt x="72" y="35"/>
                  </a:lnTo>
                  <a:lnTo>
                    <a:pt x="75" y="36"/>
                  </a:lnTo>
                  <a:lnTo>
                    <a:pt x="76" y="38"/>
                  </a:lnTo>
                  <a:lnTo>
                    <a:pt x="79" y="39"/>
                  </a:lnTo>
                  <a:lnTo>
                    <a:pt x="81" y="39"/>
                  </a:lnTo>
                  <a:lnTo>
                    <a:pt x="84" y="41"/>
                  </a:lnTo>
                  <a:lnTo>
                    <a:pt x="85" y="42"/>
                  </a:lnTo>
                  <a:lnTo>
                    <a:pt x="88" y="42"/>
                  </a:lnTo>
                  <a:lnTo>
                    <a:pt x="90" y="44"/>
                  </a:lnTo>
                  <a:lnTo>
                    <a:pt x="93" y="45"/>
                  </a:lnTo>
                  <a:lnTo>
                    <a:pt x="94" y="45"/>
                  </a:lnTo>
                  <a:lnTo>
                    <a:pt x="97" y="47"/>
                  </a:lnTo>
                  <a:lnTo>
                    <a:pt x="99" y="48"/>
                  </a:lnTo>
                  <a:lnTo>
                    <a:pt x="102" y="50"/>
                  </a:lnTo>
                  <a:lnTo>
                    <a:pt x="103" y="50"/>
                  </a:lnTo>
                  <a:lnTo>
                    <a:pt x="106" y="51"/>
                  </a:lnTo>
                  <a:lnTo>
                    <a:pt x="108" y="53"/>
                  </a:lnTo>
                  <a:lnTo>
                    <a:pt x="111" y="53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432"/>
            <p:cNvSpPr>
              <a:spLocks/>
            </p:cNvSpPr>
            <p:nvPr/>
          </p:nvSpPr>
          <p:spPr bwMode="auto">
            <a:xfrm>
              <a:off x="1738" y="2849"/>
              <a:ext cx="87" cy="41"/>
            </a:xfrm>
            <a:custGeom>
              <a:avLst/>
              <a:gdLst>
                <a:gd name="T0" fmla="*/ 0 w 109"/>
                <a:gd name="T1" fmla="*/ 0 h 49"/>
                <a:gd name="T2" fmla="*/ 1 w 109"/>
                <a:gd name="T3" fmla="*/ 1 h 49"/>
                <a:gd name="T4" fmla="*/ 2 w 109"/>
                <a:gd name="T5" fmla="*/ 3 h 49"/>
                <a:gd name="T6" fmla="*/ 4 w 109"/>
                <a:gd name="T7" fmla="*/ 3 h 49"/>
                <a:gd name="T8" fmla="*/ 6 w 109"/>
                <a:gd name="T9" fmla="*/ 3 h 49"/>
                <a:gd name="T10" fmla="*/ 6 w 109"/>
                <a:gd name="T11" fmla="*/ 4 h 49"/>
                <a:gd name="T12" fmla="*/ 8 w 109"/>
                <a:gd name="T13" fmla="*/ 4 h 49"/>
                <a:gd name="T14" fmla="*/ 10 w 109"/>
                <a:gd name="T15" fmla="*/ 5 h 49"/>
                <a:gd name="T16" fmla="*/ 11 w 109"/>
                <a:gd name="T17" fmla="*/ 7 h 49"/>
                <a:gd name="T18" fmla="*/ 12 w 109"/>
                <a:gd name="T19" fmla="*/ 7 h 49"/>
                <a:gd name="T20" fmla="*/ 14 w 109"/>
                <a:gd name="T21" fmla="*/ 7 h 49"/>
                <a:gd name="T22" fmla="*/ 15 w 109"/>
                <a:gd name="T23" fmla="*/ 8 h 49"/>
                <a:gd name="T24" fmla="*/ 18 w 109"/>
                <a:gd name="T25" fmla="*/ 8 h 49"/>
                <a:gd name="T26" fmla="*/ 18 w 109"/>
                <a:gd name="T27" fmla="*/ 9 h 49"/>
                <a:gd name="T28" fmla="*/ 20 w 109"/>
                <a:gd name="T29" fmla="*/ 11 h 49"/>
                <a:gd name="T30" fmla="*/ 21 w 109"/>
                <a:gd name="T31" fmla="*/ 11 h 49"/>
                <a:gd name="T32" fmla="*/ 23 w 109"/>
                <a:gd name="T33" fmla="*/ 11 h 49"/>
                <a:gd name="T34" fmla="*/ 24 w 109"/>
                <a:gd name="T35" fmla="*/ 13 h 49"/>
                <a:gd name="T36" fmla="*/ 26 w 109"/>
                <a:gd name="T37" fmla="*/ 13 h 49"/>
                <a:gd name="T38" fmla="*/ 27 w 109"/>
                <a:gd name="T39" fmla="*/ 13 h 49"/>
                <a:gd name="T40" fmla="*/ 29 w 109"/>
                <a:gd name="T41" fmla="*/ 15 h 49"/>
                <a:gd name="T42" fmla="*/ 30 w 109"/>
                <a:gd name="T43" fmla="*/ 15 h 49"/>
                <a:gd name="T44" fmla="*/ 31 w 109"/>
                <a:gd name="T45" fmla="*/ 15 h 49"/>
                <a:gd name="T46" fmla="*/ 33 w 109"/>
                <a:gd name="T47" fmla="*/ 17 h 49"/>
                <a:gd name="T48" fmla="*/ 34 w 109"/>
                <a:gd name="T49" fmla="*/ 17 h 49"/>
                <a:gd name="T50" fmla="*/ 35 w 109"/>
                <a:gd name="T51" fmla="*/ 18 h 49"/>
                <a:gd name="T52" fmla="*/ 37 w 109"/>
                <a:gd name="T53" fmla="*/ 19 h 49"/>
                <a:gd name="T54" fmla="*/ 38 w 109"/>
                <a:gd name="T55" fmla="*/ 19 h 49"/>
                <a:gd name="T56" fmla="*/ 40 w 109"/>
                <a:gd name="T57" fmla="*/ 19 h 49"/>
                <a:gd name="T58" fmla="*/ 41 w 109"/>
                <a:gd name="T59" fmla="*/ 21 h 49"/>
                <a:gd name="T60" fmla="*/ 42 w 109"/>
                <a:gd name="T61" fmla="*/ 21 h 49"/>
                <a:gd name="T62" fmla="*/ 44 w 109"/>
                <a:gd name="T63" fmla="*/ 22 h 49"/>
                <a:gd name="T64" fmla="*/ 45 w 109"/>
                <a:gd name="T65" fmla="*/ 23 h 49"/>
                <a:gd name="T66" fmla="*/ 46 w 109"/>
                <a:gd name="T67" fmla="*/ 23 h 49"/>
                <a:gd name="T68" fmla="*/ 49 w 109"/>
                <a:gd name="T69" fmla="*/ 23 h 49"/>
                <a:gd name="T70" fmla="*/ 49 w 109"/>
                <a:gd name="T71" fmla="*/ 25 h 49"/>
                <a:gd name="T72" fmla="*/ 52 w 109"/>
                <a:gd name="T73" fmla="*/ 25 h 49"/>
                <a:gd name="T74" fmla="*/ 52 w 109"/>
                <a:gd name="T75" fmla="*/ 26 h 49"/>
                <a:gd name="T76" fmla="*/ 54 w 109"/>
                <a:gd name="T77" fmla="*/ 28 h 49"/>
                <a:gd name="T78" fmla="*/ 55 w 109"/>
                <a:gd name="T79" fmla="*/ 28 h 49"/>
                <a:gd name="T80" fmla="*/ 57 w 109"/>
                <a:gd name="T81" fmla="*/ 28 h 49"/>
                <a:gd name="T82" fmla="*/ 58 w 109"/>
                <a:gd name="T83" fmla="*/ 29 h 49"/>
                <a:gd name="T84" fmla="*/ 60 w 109"/>
                <a:gd name="T85" fmla="*/ 29 h 49"/>
                <a:gd name="T86" fmla="*/ 61 w 109"/>
                <a:gd name="T87" fmla="*/ 30 h 49"/>
                <a:gd name="T88" fmla="*/ 63 w 109"/>
                <a:gd name="T89" fmla="*/ 30 h 49"/>
                <a:gd name="T90" fmla="*/ 64 w 109"/>
                <a:gd name="T91" fmla="*/ 32 h 49"/>
                <a:gd name="T92" fmla="*/ 65 w 109"/>
                <a:gd name="T93" fmla="*/ 32 h 49"/>
                <a:gd name="T94" fmla="*/ 67 w 109"/>
                <a:gd name="T95" fmla="*/ 32 h 49"/>
                <a:gd name="T96" fmla="*/ 69 w 109"/>
                <a:gd name="T97" fmla="*/ 33 h 49"/>
                <a:gd name="T98" fmla="*/ 69 w 109"/>
                <a:gd name="T99" fmla="*/ 34 h 4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9" h="49">
                  <a:moveTo>
                    <a:pt x="0" y="0"/>
                  </a:moveTo>
                  <a:lnTo>
                    <a:pt x="1" y="1"/>
                  </a:lnTo>
                  <a:lnTo>
                    <a:pt x="4" y="3"/>
                  </a:lnTo>
                  <a:lnTo>
                    <a:pt x="6" y="3"/>
                  </a:lnTo>
                  <a:lnTo>
                    <a:pt x="9" y="4"/>
                  </a:lnTo>
                  <a:lnTo>
                    <a:pt x="10" y="6"/>
                  </a:lnTo>
                  <a:lnTo>
                    <a:pt x="13" y="6"/>
                  </a:lnTo>
                  <a:lnTo>
                    <a:pt x="15" y="7"/>
                  </a:lnTo>
                  <a:lnTo>
                    <a:pt x="18" y="9"/>
                  </a:lnTo>
                  <a:lnTo>
                    <a:pt x="19" y="9"/>
                  </a:lnTo>
                  <a:lnTo>
                    <a:pt x="22" y="10"/>
                  </a:lnTo>
                  <a:lnTo>
                    <a:pt x="24" y="12"/>
                  </a:lnTo>
                  <a:lnTo>
                    <a:pt x="27" y="12"/>
                  </a:lnTo>
                  <a:lnTo>
                    <a:pt x="28" y="13"/>
                  </a:lnTo>
                  <a:lnTo>
                    <a:pt x="31" y="15"/>
                  </a:lnTo>
                  <a:lnTo>
                    <a:pt x="33" y="15"/>
                  </a:lnTo>
                  <a:lnTo>
                    <a:pt x="36" y="16"/>
                  </a:lnTo>
                  <a:lnTo>
                    <a:pt x="37" y="18"/>
                  </a:lnTo>
                  <a:lnTo>
                    <a:pt x="40" y="18"/>
                  </a:lnTo>
                  <a:lnTo>
                    <a:pt x="42" y="19"/>
                  </a:lnTo>
                  <a:lnTo>
                    <a:pt x="45" y="21"/>
                  </a:lnTo>
                  <a:lnTo>
                    <a:pt x="46" y="21"/>
                  </a:lnTo>
                  <a:lnTo>
                    <a:pt x="49" y="22"/>
                  </a:lnTo>
                  <a:lnTo>
                    <a:pt x="51" y="24"/>
                  </a:lnTo>
                  <a:lnTo>
                    <a:pt x="54" y="24"/>
                  </a:lnTo>
                  <a:lnTo>
                    <a:pt x="55" y="25"/>
                  </a:lnTo>
                  <a:lnTo>
                    <a:pt x="58" y="27"/>
                  </a:lnTo>
                  <a:lnTo>
                    <a:pt x="60" y="27"/>
                  </a:lnTo>
                  <a:lnTo>
                    <a:pt x="63" y="28"/>
                  </a:lnTo>
                  <a:lnTo>
                    <a:pt x="64" y="30"/>
                  </a:lnTo>
                  <a:lnTo>
                    <a:pt x="67" y="30"/>
                  </a:lnTo>
                  <a:lnTo>
                    <a:pt x="69" y="31"/>
                  </a:lnTo>
                  <a:lnTo>
                    <a:pt x="72" y="33"/>
                  </a:lnTo>
                  <a:lnTo>
                    <a:pt x="73" y="33"/>
                  </a:lnTo>
                  <a:lnTo>
                    <a:pt x="76" y="34"/>
                  </a:lnTo>
                  <a:lnTo>
                    <a:pt x="78" y="36"/>
                  </a:lnTo>
                  <a:lnTo>
                    <a:pt x="81" y="36"/>
                  </a:lnTo>
                  <a:lnTo>
                    <a:pt x="82" y="37"/>
                  </a:lnTo>
                  <a:lnTo>
                    <a:pt x="85" y="39"/>
                  </a:lnTo>
                  <a:lnTo>
                    <a:pt x="87" y="39"/>
                  </a:lnTo>
                  <a:lnTo>
                    <a:pt x="90" y="40"/>
                  </a:lnTo>
                  <a:lnTo>
                    <a:pt x="91" y="42"/>
                  </a:lnTo>
                  <a:lnTo>
                    <a:pt x="94" y="42"/>
                  </a:lnTo>
                  <a:lnTo>
                    <a:pt x="96" y="43"/>
                  </a:lnTo>
                  <a:lnTo>
                    <a:pt x="99" y="43"/>
                  </a:lnTo>
                  <a:lnTo>
                    <a:pt x="100" y="45"/>
                  </a:lnTo>
                  <a:lnTo>
                    <a:pt x="103" y="46"/>
                  </a:lnTo>
                  <a:lnTo>
                    <a:pt x="105" y="46"/>
                  </a:lnTo>
                  <a:lnTo>
                    <a:pt x="108" y="48"/>
                  </a:lnTo>
                  <a:lnTo>
                    <a:pt x="109" y="49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433"/>
            <p:cNvSpPr>
              <a:spLocks/>
            </p:cNvSpPr>
            <p:nvPr/>
          </p:nvSpPr>
          <p:spPr bwMode="auto">
            <a:xfrm>
              <a:off x="1825" y="2890"/>
              <a:ext cx="89" cy="37"/>
            </a:xfrm>
            <a:custGeom>
              <a:avLst/>
              <a:gdLst>
                <a:gd name="T0" fmla="*/ 0 w 111"/>
                <a:gd name="T1" fmla="*/ 0 h 45"/>
                <a:gd name="T2" fmla="*/ 2 w 111"/>
                <a:gd name="T3" fmla="*/ 0 h 45"/>
                <a:gd name="T4" fmla="*/ 3 w 111"/>
                <a:gd name="T5" fmla="*/ 2 h 45"/>
                <a:gd name="T6" fmla="*/ 5 w 111"/>
                <a:gd name="T7" fmla="*/ 2 h 45"/>
                <a:gd name="T8" fmla="*/ 6 w 111"/>
                <a:gd name="T9" fmla="*/ 2 h 45"/>
                <a:gd name="T10" fmla="*/ 8 w 111"/>
                <a:gd name="T11" fmla="*/ 3 h 45"/>
                <a:gd name="T12" fmla="*/ 9 w 111"/>
                <a:gd name="T13" fmla="*/ 3 h 45"/>
                <a:gd name="T14" fmla="*/ 11 w 111"/>
                <a:gd name="T15" fmla="*/ 4 h 45"/>
                <a:gd name="T16" fmla="*/ 11 w 111"/>
                <a:gd name="T17" fmla="*/ 6 h 45"/>
                <a:gd name="T18" fmla="*/ 14 w 111"/>
                <a:gd name="T19" fmla="*/ 6 h 45"/>
                <a:gd name="T20" fmla="*/ 14 w 111"/>
                <a:gd name="T21" fmla="*/ 6 h 45"/>
                <a:gd name="T22" fmla="*/ 17 w 111"/>
                <a:gd name="T23" fmla="*/ 7 h 45"/>
                <a:gd name="T24" fmla="*/ 18 w 111"/>
                <a:gd name="T25" fmla="*/ 7 h 45"/>
                <a:gd name="T26" fmla="*/ 19 w 111"/>
                <a:gd name="T27" fmla="*/ 8 h 45"/>
                <a:gd name="T28" fmla="*/ 21 w 111"/>
                <a:gd name="T29" fmla="*/ 8 h 45"/>
                <a:gd name="T30" fmla="*/ 22 w 111"/>
                <a:gd name="T31" fmla="*/ 10 h 45"/>
                <a:gd name="T32" fmla="*/ 23 w 111"/>
                <a:gd name="T33" fmla="*/ 10 h 45"/>
                <a:gd name="T34" fmla="*/ 25 w 111"/>
                <a:gd name="T35" fmla="*/ 10 h 45"/>
                <a:gd name="T36" fmla="*/ 26 w 111"/>
                <a:gd name="T37" fmla="*/ 12 h 45"/>
                <a:gd name="T38" fmla="*/ 28 w 111"/>
                <a:gd name="T39" fmla="*/ 12 h 45"/>
                <a:gd name="T40" fmla="*/ 29 w 111"/>
                <a:gd name="T41" fmla="*/ 12 h 45"/>
                <a:gd name="T42" fmla="*/ 30 w 111"/>
                <a:gd name="T43" fmla="*/ 13 h 45"/>
                <a:gd name="T44" fmla="*/ 32 w 111"/>
                <a:gd name="T45" fmla="*/ 13 h 45"/>
                <a:gd name="T46" fmla="*/ 34 w 111"/>
                <a:gd name="T47" fmla="*/ 14 h 45"/>
                <a:gd name="T48" fmla="*/ 34 w 111"/>
                <a:gd name="T49" fmla="*/ 16 h 45"/>
                <a:gd name="T50" fmla="*/ 37 w 111"/>
                <a:gd name="T51" fmla="*/ 16 h 45"/>
                <a:gd name="T52" fmla="*/ 38 w 111"/>
                <a:gd name="T53" fmla="*/ 16 h 45"/>
                <a:gd name="T54" fmla="*/ 40 w 111"/>
                <a:gd name="T55" fmla="*/ 16 h 45"/>
                <a:gd name="T56" fmla="*/ 41 w 111"/>
                <a:gd name="T57" fmla="*/ 17 h 45"/>
                <a:gd name="T58" fmla="*/ 42 w 111"/>
                <a:gd name="T59" fmla="*/ 18 h 45"/>
                <a:gd name="T60" fmla="*/ 44 w 111"/>
                <a:gd name="T61" fmla="*/ 18 h 45"/>
                <a:gd name="T62" fmla="*/ 46 w 111"/>
                <a:gd name="T63" fmla="*/ 20 h 45"/>
                <a:gd name="T64" fmla="*/ 47 w 111"/>
                <a:gd name="T65" fmla="*/ 20 h 45"/>
                <a:gd name="T66" fmla="*/ 48 w 111"/>
                <a:gd name="T67" fmla="*/ 21 h 45"/>
                <a:gd name="T68" fmla="*/ 50 w 111"/>
                <a:gd name="T69" fmla="*/ 21 h 45"/>
                <a:gd name="T70" fmla="*/ 51 w 111"/>
                <a:gd name="T71" fmla="*/ 21 h 45"/>
                <a:gd name="T72" fmla="*/ 52 w 111"/>
                <a:gd name="T73" fmla="*/ 22 h 45"/>
                <a:gd name="T74" fmla="*/ 54 w 111"/>
                <a:gd name="T75" fmla="*/ 22 h 45"/>
                <a:gd name="T76" fmla="*/ 55 w 111"/>
                <a:gd name="T77" fmla="*/ 24 h 45"/>
                <a:gd name="T78" fmla="*/ 57 w 111"/>
                <a:gd name="T79" fmla="*/ 25 h 45"/>
                <a:gd name="T80" fmla="*/ 58 w 111"/>
                <a:gd name="T81" fmla="*/ 25 h 45"/>
                <a:gd name="T82" fmla="*/ 60 w 111"/>
                <a:gd name="T83" fmla="*/ 25 h 45"/>
                <a:gd name="T84" fmla="*/ 61 w 111"/>
                <a:gd name="T85" fmla="*/ 25 h 45"/>
                <a:gd name="T86" fmla="*/ 63 w 111"/>
                <a:gd name="T87" fmla="*/ 26 h 45"/>
                <a:gd name="T88" fmla="*/ 63 w 111"/>
                <a:gd name="T89" fmla="*/ 27 h 45"/>
                <a:gd name="T90" fmla="*/ 66 w 111"/>
                <a:gd name="T91" fmla="*/ 27 h 45"/>
                <a:gd name="T92" fmla="*/ 67 w 111"/>
                <a:gd name="T93" fmla="*/ 29 h 45"/>
                <a:gd name="T94" fmla="*/ 69 w 111"/>
                <a:gd name="T95" fmla="*/ 29 h 45"/>
                <a:gd name="T96" fmla="*/ 70 w 111"/>
                <a:gd name="T97" fmla="*/ 29 h 45"/>
                <a:gd name="T98" fmla="*/ 71 w 111"/>
                <a:gd name="T99" fmla="*/ 30 h 4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11" h="45">
                  <a:moveTo>
                    <a:pt x="0" y="0"/>
                  </a:moveTo>
                  <a:lnTo>
                    <a:pt x="3" y="0"/>
                  </a:lnTo>
                  <a:lnTo>
                    <a:pt x="5" y="2"/>
                  </a:lnTo>
                  <a:lnTo>
                    <a:pt x="8" y="3"/>
                  </a:lnTo>
                  <a:lnTo>
                    <a:pt x="9" y="3"/>
                  </a:lnTo>
                  <a:lnTo>
                    <a:pt x="12" y="5"/>
                  </a:lnTo>
                  <a:lnTo>
                    <a:pt x="14" y="5"/>
                  </a:lnTo>
                  <a:lnTo>
                    <a:pt x="17" y="6"/>
                  </a:lnTo>
                  <a:lnTo>
                    <a:pt x="18" y="8"/>
                  </a:lnTo>
                  <a:lnTo>
                    <a:pt x="21" y="8"/>
                  </a:lnTo>
                  <a:lnTo>
                    <a:pt x="23" y="9"/>
                  </a:lnTo>
                  <a:lnTo>
                    <a:pt x="26" y="11"/>
                  </a:lnTo>
                  <a:lnTo>
                    <a:pt x="27" y="11"/>
                  </a:lnTo>
                  <a:lnTo>
                    <a:pt x="30" y="12"/>
                  </a:lnTo>
                  <a:lnTo>
                    <a:pt x="32" y="12"/>
                  </a:lnTo>
                  <a:lnTo>
                    <a:pt x="35" y="14"/>
                  </a:lnTo>
                  <a:lnTo>
                    <a:pt x="36" y="15"/>
                  </a:lnTo>
                  <a:lnTo>
                    <a:pt x="39" y="15"/>
                  </a:lnTo>
                  <a:lnTo>
                    <a:pt x="41" y="17"/>
                  </a:lnTo>
                  <a:lnTo>
                    <a:pt x="44" y="18"/>
                  </a:lnTo>
                  <a:lnTo>
                    <a:pt x="45" y="18"/>
                  </a:lnTo>
                  <a:lnTo>
                    <a:pt x="48" y="20"/>
                  </a:lnTo>
                  <a:lnTo>
                    <a:pt x="50" y="20"/>
                  </a:lnTo>
                  <a:lnTo>
                    <a:pt x="53" y="21"/>
                  </a:lnTo>
                  <a:lnTo>
                    <a:pt x="54" y="23"/>
                  </a:lnTo>
                  <a:lnTo>
                    <a:pt x="57" y="23"/>
                  </a:lnTo>
                  <a:lnTo>
                    <a:pt x="59" y="24"/>
                  </a:lnTo>
                  <a:lnTo>
                    <a:pt x="62" y="24"/>
                  </a:lnTo>
                  <a:lnTo>
                    <a:pt x="63" y="26"/>
                  </a:lnTo>
                  <a:lnTo>
                    <a:pt x="66" y="27"/>
                  </a:lnTo>
                  <a:lnTo>
                    <a:pt x="68" y="27"/>
                  </a:lnTo>
                  <a:lnTo>
                    <a:pt x="71" y="29"/>
                  </a:lnTo>
                  <a:lnTo>
                    <a:pt x="72" y="29"/>
                  </a:lnTo>
                  <a:lnTo>
                    <a:pt x="75" y="30"/>
                  </a:lnTo>
                  <a:lnTo>
                    <a:pt x="77" y="32"/>
                  </a:lnTo>
                  <a:lnTo>
                    <a:pt x="80" y="32"/>
                  </a:lnTo>
                  <a:lnTo>
                    <a:pt x="81" y="33"/>
                  </a:lnTo>
                  <a:lnTo>
                    <a:pt x="84" y="33"/>
                  </a:lnTo>
                  <a:lnTo>
                    <a:pt x="86" y="35"/>
                  </a:lnTo>
                  <a:lnTo>
                    <a:pt x="89" y="36"/>
                  </a:lnTo>
                  <a:lnTo>
                    <a:pt x="90" y="36"/>
                  </a:lnTo>
                  <a:lnTo>
                    <a:pt x="93" y="37"/>
                  </a:lnTo>
                  <a:lnTo>
                    <a:pt x="95" y="37"/>
                  </a:lnTo>
                  <a:lnTo>
                    <a:pt x="98" y="39"/>
                  </a:lnTo>
                  <a:lnTo>
                    <a:pt x="99" y="40"/>
                  </a:lnTo>
                  <a:lnTo>
                    <a:pt x="102" y="40"/>
                  </a:lnTo>
                  <a:lnTo>
                    <a:pt x="104" y="42"/>
                  </a:lnTo>
                  <a:lnTo>
                    <a:pt x="107" y="42"/>
                  </a:lnTo>
                  <a:lnTo>
                    <a:pt x="108" y="43"/>
                  </a:lnTo>
                  <a:lnTo>
                    <a:pt x="111" y="4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434"/>
            <p:cNvSpPr>
              <a:spLocks/>
            </p:cNvSpPr>
            <p:nvPr/>
          </p:nvSpPr>
          <p:spPr bwMode="auto">
            <a:xfrm>
              <a:off x="1914" y="2927"/>
              <a:ext cx="86" cy="35"/>
            </a:xfrm>
            <a:custGeom>
              <a:avLst/>
              <a:gdLst>
                <a:gd name="T0" fmla="*/ 0 w 109"/>
                <a:gd name="T1" fmla="*/ 0 h 42"/>
                <a:gd name="T2" fmla="*/ 2 w 109"/>
                <a:gd name="T3" fmla="*/ 0 h 42"/>
                <a:gd name="T4" fmla="*/ 3 w 109"/>
                <a:gd name="T5" fmla="*/ 1 h 42"/>
                <a:gd name="T6" fmla="*/ 4 w 109"/>
                <a:gd name="T7" fmla="*/ 1 h 42"/>
                <a:gd name="T8" fmla="*/ 6 w 109"/>
                <a:gd name="T9" fmla="*/ 3 h 42"/>
                <a:gd name="T10" fmla="*/ 7 w 109"/>
                <a:gd name="T11" fmla="*/ 3 h 42"/>
                <a:gd name="T12" fmla="*/ 9 w 109"/>
                <a:gd name="T13" fmla="*/ 3 h 42"/>
                <a:gd name="T14" fmla="*/ 9 w 109"/>
                <a:gd name="T15" fmla="*/ 4 h 42"/>
                <a:gd name="T16" fmla="*/ 11 w 109"/>
                <a:gd name="T17" fmla="*/ 4 h 42"/>
                <a:gd name="T18" fmla="*/ 13 w 109"/>
                <a:gd name="T19" fmla="*/ 5 h 42"/>
                <a:gd name="T20" fmla="*/ 14 w 109"/>
                <a:gd name="T21" fmla="*/ 5 h 42"/>
                <a:gd name="T22" fmla="*/ 15 w 109"/>
                <a:gd name="T23" fmla="*/ 7 h 42"/>
                <a:gd name="T24" fmla="*/ 17 w 109"/>
                <a:gd name="T25" fmla="*/ 7 h 42"/>
                <a:gd name="T26" fmla="*/ 18 w 109"/>
                <a:gd name="T27" fmla="*/ 7 h 42"/>
                <a:gd name="T28" fmla="*/ 20 w 109"/>
                <a:gd name="T29" fmla="*/ 8 h 42"/>
                <a:gd name="T30" fmla="*/ 21 w 109"/>
                <a:gd name="T31" fmla="*/ 8 h 42"/>
                <a:gd name="T32" fmla="*/ 22 w 109"/>
                <a:gd name="T33" fmla="*/ 9 h 42"/>
                <a:gd name="T34" fmla="*/ 24 w 109"/>
                <a:gd name="T35" fmla="*/ 11 h 42"/>
                <a:gd name="T36" fmla="*/ 25 w 109"/>
                <a:gd name="T37" fmla="*/ 11 h 42"/>
                <a:gd name="T38" fmla="*/ 26 w 109"/>
                <a:gd name="T39" fmla="*/ 11 h 42"/>
                <a:gd name="T40" fmla="*/ 28 w 109"/>
                <a:gd name="T41" fmla="*/ 11 h 42"/>
                <a:gd name="T42" fmla="*/ 28 w 109"/>
                <a:gd name="T43" fmla="*/ 13 h 42"/>
                <a:gd name="T44" fmla="*/ 31 w 109"/>
                <a:gd name="T45" fmla="*/ 13 h 42"/>
                <a:gd name="T46" fmla="*/ 32 w 109"/>
                <a:gd name="T47" fmla="*/ 13 h 42"/>
                <a:gd name="T48" fmla="*/ 34 w 109"/>
                <a:gd name="T49" fmla="*/ 15 h 42"/>
                <a:gd name="T50" fmla="*/ 34 w 109"/>
                <a:gd name="T51" fmla="*/ 15 h 42"/>
                <a:gd name="T52" fmla="*/ 36 w 109"/>
                <a:gd name="T53" fmla="*/ 15 h 42"/>
                <a:gd name="T54" fmla="*/ 37 w 109"/>
                <a:gd name="T55" fmla="*/ 15 h 42"/>
                <a:gd name="T56" fmla="*/ 39 w 109"/>
                <a:gd name="T57" fmla="*/ 17 h 42"/>
                <a:gd name="T58" fmla="*/ 39 w 109"/>
                <a:gd name="T59" fmla="*/ 17 h 42"/>
                <a:gd name="T60" fmla="*/ 42 w 109"/>
                <a:gd name="T61" fmla="*/ 18 h 42"/>
                <a:gd name="T62" fmla="*/ 43 w 109"/>
                <a:gd name="T63" fmla="*/ 19 h 42"/>
                <a:gd name="T64" fmla="*/ 45 w 109"/>
                <a:gd name="T65" fmla="*/ 19 h 42"/>
                <a:gd name="T66" fmla="*/ 46 w 109"/>
                <a:gd name="T67" fmla="*/ 19 h 42"/>
                <a:gd name="T68" fmla="*/ 47 w 109"/>
                <a:gd name="T69" fmla="*/ 19 h 42"/>
                <a:gd name="T70" fmla="*/ 49 w 109"/>
                <a:gd name="T71" fmla="*/ 21 h 42"/>
                <a:gd name="T72" fmla="*/ 50 w 109"/>
                <a:gd name="T73" fmla="*/ 21 h 42"/>
                <a:gd name="T74" fmla="*/ 51 w 109"/>
                <a:gd name="T75" fmla="*/ 22 h 42"/>
                <a:gd name="T76" fmla="*/ 53 w 109"/>
                <a:gd name="T77" fmla="*/ 23 h 42"/>
                <a:gd name="T78" fmla="*/ 54 w 109"/>
                <a:gd name="T79" fmla="*/ 23 h 42"/>
                <a:gd name="T80" fmla="*/ 56 w 109"/>
                <a:gd name="T81" fmla="*/ 23 h 42"/>
                <a:gd name="T82" fmla="*/ 57 w 109"/>
                <a:gd name="T83" fmla="*/ 23 h 42"/>
                <a:gd name="T84" fmla="*/ 58 w 109"/>
                <a:gd name="T85" fmla="*/ 25 h 42"/>
                <a:gd name="T86" fmla="*/ 60 w 109"/>
                <a:gd name="T87" fmla="*/ 25 h 42"/>
                <a:gd name="T88" fmla="*/ 62 w 109"/>
                <a:gd name="T89" fmla="*/ 26 h 42"/>
                <a:gd name="T90" fmla="*/ 62 w 109"/>
                <a:gd name="T91" fmla="*/ 26 h 42"/>
                <a:gd name="T92" fmla="*/ 64 w 109"/>
                <a:gd name="T93" fmla="*/ 28 h 42"/>
                <a:gd name="T94" fmla="*/ 65 w 109"/>
                <a:gd name="T95" fmla="*/ 28 h 42"/>
                <a:gd name="T96" fmla="*/ 67 w 109"/>
                <a:gd name="T97" fmla="*/ 28 h 42"/>
                <a:gd name="T98" fmla="*/ 68 w 109"/>
                <a:gd name="T99" fmla="*/ 29 h 4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9" h="42">
                  <a:moveTo>
                    <a:pt x="0" y="0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9" y="3"/>
                  </a:lnTo>
                  <a:lnTo>
                    <a:pt x="11" y="4"/>
                  </a:lnTo>
                  <a:lnTo>
                    <a:pt x="14" y="4"/>
                  </a:lnTo>
                  <a:lnTo>
                    <a:pt x="15" y="6"/>
                  </a:lnTo>
                  <a:lnTo>
                    <a:pt x="18" y="6"/>
                  </a:lnTo>
                  <a:lnTo>
                    <a:pt x="20" y="7"/>
                  </a:lnTo>
                  <a:lnTo>
                    <a:pt x="23" y="7"/>
                  </a:lnTo>
                  <a:lnTo>
                    <a:pt x="24" y="9"/>
                  </a:lnTo>
                  <a:lnTo>
                    <a:pt x="27" y="10"/>
                  </a:lnTo>
                  <a:lnTo>
                    <a:pt x="29" y="10"/>
                  </a:lnTo>
                  <a:lnTo>
                    <a:pt x="32" y="12"/>
                  </a:lnTo>
                  <a:lnTo>
                    <a:pt x="33" y="12"/>
                  </a:lnTo>
                  <a:lnTo>
                    <a:pt x="36" y="13"/>
                  </a:lnTo>
                  <a:lnTo>
                    <a:pt x="38" y="15"/>
                  </a:lnTo>
                  <a:lnTo>
                    <a:pt x="41" y="15"/>
                  </a:lnTo>
                  <a:lnTo>
                    <a:pt x="42" y="16"/>
                  </a:lnTo>
                  <a:lnTo>
                    <a:pt x="45" y="16"/>
                  </a:lnTo>
                  <a:lnTo>
                    <a:pt x="46" y="18"/>
                  </a:lnTo>
                  <a:lnTo>
                    <a:pt x="49" y="18"/>
                  </a:lnTo>
                  <a:lnTo>
                    <a:pt x="51" y="19"/>
                  </a:lnTo>
                  <a:lnTo>
                    <a:pt x="54" y="21"/>
                  </a:lnTo>
                  <a:lnTo>
                    <a:pt x="55" y="21"/>
                  </a:lnTo>
                  <a:lnTo>
                    <a:pt x="58" y="22"/>
                  </a:lnTo>
                  <a:lnTo>
                    <a:pt x="60" y="22"/>
                  </a:lnTo>
                  <a:lnTo>
                    <a:pt x="63" y="24"/>
                  </a:lnTo>
                  <a:lnTo>
                    <a:pt x="64" y="24"/>
                  </a:lnTo>
                  <a:lnTo>
                    <a:pt x="67" y="25"/>
                  </a:lnTo>
                  <a:lnTo>
                    <a:pt x="69" y="27"/>
                  </a:lnTo>
                  <a:lnTo>
                    <a:pt x="72" y="27"/>
                  </a:lnTo>
                  <a:lnTo>
                    <a:pt x="73" y="28"/>
                  </a:lnTo>
                  <a:lnTo>
                    <a:pt x="76" y="28"/>
                  </a:lnTo>
                  <a:lnTo>
                    <a:pt x="78" y="30"/>
                  </a:lnTo>
                  <a:lnTo>
                    <a:pt x="81" y="30"/>
                  </a:lnTo>
                  <a:lnTo>
                    <a:pt x="82" y="31"/>
                  </a:lnTo>
                  <a:lnTo>
                    <a:pt x="85" y="33"/>
                  </a:lnTo>
                  <a:lnTo>
                    <a:pt x="87" y="33"/>
                  </a:lnTo>
                  <a:lnTo>
                    <a:pt x="90" y="34"/>
                  </a:lnTo>
                  <a:lnTo>
                    <a:pt x="91" y="34"/>
                  </a:lnTo>
                  <a:lnTo>
                    <a:pt x="94" y="36"/>
                  </a:lnTo>
                  <a:lnTo>
                    <a:pt x="96" y="36"/>
                  </a:lnTo>
                  <a:lnTo>
                    <a:pt x="99" y="37"/>
                  </a:lnTo>
                  <a:lnTo>
                    <a:pt x="100" y="37"/>
                  </a:lnTo>
                  <a:lnTo>
                    <a:pt x="103" y="39"/>
                  </a:lnTo>
                  <a:lnTo>
                    <a:pt x="105" y="40"/>
                  </a:lnTo>
                  <a:lnTo>
                    <a:pt x="108" y="40"/>
                  </a:lnTo>
                  <a:lnTo>
                    <a:pt x="109" y="42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435"/>
            <p:cNvSpPr>
              <a:spLocks/>
            </p:cNvSpPr>
            <p:nvPr/>
          </p:nvSpPr>
          <p:spPr bwMode="auto">
            <a:xfrm>
              <a:off x="2000" y="2962"/>
              <a:ext cx="89" cy="33"/>
            </a:xfrm>
            <a:custGeom>
              <a:avLst/>
              <a:gdLst>
                <a:gd name="T0" fmla="*/ 0 w 111"/>
                <a:gd name="T1" fmla="*/ 0 h 39"/>
                <a:gd name="T2" fmla="*/ 2 w 111"/>
                <a:gd name="T3" fmla="*/ 0 h 39"/>
                <a:gd name="T4" fmla="*/ 3 w 111"/>
                <a:gd name="T5" fmla="*/ 1 h 39"/>
                <a:gd name="T6" fmla="*/ 5 w 111"/>
                <a:gd name="T7" fmla="*/ 1 h 39"/>
                <a:gd name="T8" fmla="*/ 6 w 111"/>
                <a:gd name="T9" fmla="*/ 3 h 39"/>
                <a:gd name="T10" fmla="*/ 8 w 111"/>
                <a:gd name="T11" fmla="*/ 3 h 39"/>
                <a:gd name="T12" fmla="*/ 9 w 111"/>
                <a:gd name="T13" fmla="*/ 3 h 39"/>
                <a:gd name="T14" fmla="*/ 11 w 111"/>
                <a:gd name="T15" fmla="*/ 3 h 39"/>
                <a:gd name="T16" fmla="*/ 11 w 111"/>
                <a:gd name="T17" fmla="*/ 4 h 39"/>
                <a:gd name="T18" fmla="*/ 14 w 111"/>
                <a:gd name="T19" fmla="*/ 5 h 39"/>
                <a:gd name="T20" fmla="*/ 14 w 111"/>
                <a:gd name="T21" fmla="*/ 5 h 39"/>
                <a:gd name="T22" fmla="*/ 17 w 111"/>
                <a:gd name="T23" fmla="*/ 7 h 39"/>
                <a:gd name="T24" fmla="*/ 18 w 111"/>
                <a:gd name="T25" fmla="*/ 7 h 39"/>
                <a:gd name="T26" fmla="*/ 19 w 111"/>
                <a:gd name="T27" fmla="*/ 7 h 39"/>
                <a:gd name="T28" fmla="*/ 21 w 111"/>
                <a:gd name="T29" fmla="*/ 7 h 39"/>
                <a:gd name="T30" fmla="*/ 22 w 111"/>
                <a:gd name="T31" fmla="*/ 8 h 39"/>
                <a:gd name="T32" fmla="*/ 23 w 111"/>
                <a:gd name="T33" fmla="*/ 8 h 39"/>
                <a:gd name="T34" fmla="*/ 25 w 111"/>
                <a:gd name="T35" fmla="*/ 9 h 39"/>
                <a:gd name="T36" fmla="*/ 26 w 111"/>
                <a:gd name="T37" fmla="*/ 9 h 39"/>
                <a:gd name="T38" fmla="*/ 28 w 111"/>
                <a:gd name="T39" fmla="*/ 11 h 39"/>
                <a:gd name="T40" fmla="*/ 29 w 111"/>
                <a:gd name="T41" fmla="*/ 12 h 39"/>
                <a:gd name="T42" fmla="*/ 30 w 111"/>
                <a:gd name="T43" fmla="*/ 12 h 39"/>
                <a:gd name="T44" fmla="*/ 32 w 111"/>
                <a:gd name="T45" fmla="*/ 13 h 39"/>
                <a:gd name="T46" fmla="*/ 34 w 111"/>
                <a:gd name="T47" fmla="*/ 13 h 39"/>
                <a:gd name="T48" fmla="*/ 34 w 111"/>
                <a:gd name="T49" fmla="*/ 14 h 39"/>
                <a:gd name="T50" fmla="*/ 37 w 111"/>
                <a:gd name="T51" fmla="*/ 14 h 39"/>
                <a:gd name="T52" fmla="*/ 38 w 111"/>
                <a:gd name="T53" fmla="*/ 15 h 39"/>
                <a:gd name="T54" fmla="*/ 40 w 111"/>
                <a:gd name="T55" fmla="*/ 15 h 39"/>
                <a:gd name="T56" fmla="*/ 41 w 111"/>
                <a:gd name="T57" fmla="*/ 16 h 39"/>
                <a:gd name="T58" fmla="*/ 42 w 111"/>
                <a:gd name="T59" fmla="*/ 16 h 39"/>
                <a:gd name="T60" fmla="*/ 44 w 111"/>
                <a:gd name="T61" fmla="*/ 17 h 39"/>
                <a:gd name="T62" fmla="*/ 46 w 111"/>
                <a:gd name="T63" fmla="*/ 17 h 39"/>
                <a:gd name="T64" fmla="*/ 47 w 111"/>
                <a:gd name="T65" fmla="*/ 18 h 39"/>
                <a:gd name="T66" fmla="*/ 48 w 111"/>
                <a:gd name="T67" fmla="*/ 18 h 39"/>
                <a:gd name="T68" fmla="*/ 50 w 111"/>
                <a:gd name="T69" fmla="*/ 19 h 39"/>
                <a:gd name="T70" fmla="*/ 51 w 111"/>
                <a:gd name="T71" fmla="*/ 20 h 39"/>
                <a:gd name="T72" fmla="*/ 52 w 111"/>
                <a:gd name="T73" fmla="*/ 20 h 39"/>
                <a:gd name="T74" fmla="*/ 54 w 111"/>
                <a:gd name="T75" fmla="*/ 21 h 39"/>
                <a:gd name="T76" fmla="*/ 55 w 111"/>
                <a:gd name="T77" fmla="*/ 21 h 39"/>
                <a:gd name="T78" fmla="*/ 57 w 111"/>
                <a:gd name="T79" fmla="*/ 22 h 39"/>
                <a:gd name="T80" fmla="*/ 58 w 111"/>
                <a:gd name="T81" fmla="*/ 22 h 39"/>
                <a:gd name="T82" fmla="*/ 60 w 111"/>
                <a:gd name="T83" fmla="*/ 24 h 39"/>
                <a:gd name="T84" fmla="*/ 61 w 111"/>
                <a:gd name="T85" fmla="*/ 24 h 39"/>
                <a:gd name="T86" fmla="*/ 63 w 111"/>
                <a:gd name="T87" fmla="*/ 25 h 39"/>
                <a:gd name="T88" fmla="*/ 63 w 111"/>
                <a:gd name="T89" fmla="*/ 25 h 39"/>
                <a:gd name="T90" fmla="*/ 66 w 111"/>
                <a:gd name="T91" fmla="*/ 25 h 39"/>
                <a:gd name="T92" fmla="*/ 67 w 111"/>
                <a:gd name="T93" fmla="*/ 25 h 39"/>
                <a:gd name="T94" fmla="*/ 69 w 111"/>
                <a:gd name="T95" fmla="*/ 26 h 39"/>
                <a:gd name="T96" fmla="*/ 70 w 111"/>
                <a:gd name="T97" fmla="*/ 26 h 39"/>
                <a:gd name="T98" fmla="*/ 71 w 111"/>
                <a:gd name="T99" fmla="*/ 28 h 3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11" h="39">
                  <a:moveTo>
                    <a:pt x="0" y="0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8" y="1"/>
                  </a:lnTo>
                  <a:lnTo>
                    <a:pt x="9" y="3"/>
                  </a:lnTo>
                  <a:lnTo>
                    <a:pt x="12" y="3"/>
                  </a:lnTo>
                  <a:lnTo>
                    <a:pt x="14" y="4"/>
                  </a:lnTo>
                  <a:lnTo>
                    <a:pt x="17" y="4"/>
                  </a:lnTo>
                  <a:lnTo>
                    <a:pt x="18" y="6"/>
                  </a:lnTo>
                  <a:lnTo>
                    <a:pt x="21" y="7"/>
                  </a:lnTo>
                  <a:lnTo>
                    <a:pt x="23" y="7"/>
                  </a:lnTo>
                  <a:lnTo>
                    <a:pt x="26" y="9"/>
                  </a:lnTo>
                  <a:lnTo>
                    <a:pt x="27" y="9"/>
                  </a:lnTo>
                  <a:lnTo>
                    <a:pt x="30" y="10"/>
                  </a:lnTo>
                  <a:lnTo>
                    <a:pt x="32" y="10"/>
                  </a:lnTo>
                  <a:lnTo>
                    <a:pt x="35" y="12"/>
                  </a:lnTo>
                  <a:lnTo>
                    <a:pt x="36" y="12"/>
                  </a:lnTo>
                  <a:lnTo>
                    <a:pt x="39" y="13"/>
                  </a:lnTo>
                  <a:lnTo>
                    <a:pt x="41" y="13"/>
                  </a:lnTo>
                  <a:lnTo>
                    <a:pt x="44" y="15"/>
                  </a:lnTo>
                  <a:lnTo>
                    <a:pt x="45" y="16"/>
                  </a:lnTo>
                  <a:lnTo>
                    <a:pt x="48" y="16"/>
                  </a:lnTo>
                  <a:lnTo>
                    <a:pt x="50" y="18"/>
                  </a:lnTo>
                  <a:lnTo>
                    <a:pt x="53" y="18"/>
                  </a:lnTo>
                  <a:lnTo>
                    <a:pt x="54" y="19"/>
                  </a:lnTo>
                  <a:lnTo>
                    <a:pt x="57" y="19"/>
                  </a:lnTo>
                  <a:lnTo>
                    <a:pt x="59" y="21"/>
                  </a:lnTo>
                  <a:lnTo>
                    <a:pt x="62" y="21"/>
                  </a:lnTo>
                  <a:lnTo>
                    <a:pt x="63" y="22"/>
                  </a:lnTo>
                  <a:lnTo>
                    <a:pt x="66" y="22"/>
                  </a:lnTo>
                  <a:lnTo>
                    <a:pt x="68" y="24"/>
                  </a:lnTo>
                  <a:lnTo>
                    <a:pt x="71" y="24"/>
                  </a:lnTo>
                  <a:lnTo>
                    <a:pt x="72" y="25"/>
                  </a:lnTo>
                  <a:lnTo>
                    <a:pt x="75" y="25"/>
                  </a:lnTo>
                  <a:lnTo>
                    <a:pt x="77" y="27"/>
                  </a:lnTo>
                  <a:lnTo>
                    <a:pt x="80" y="28"/>
                  </a:lnTo>
                  <a:lnTo>
                    <a:pt x="81" y="28"/>
                  </a:lnTo>
                  <a:lnTo>
                    <a:pt x="84" y="30"/>
                  </a:lnTo>
                  <a:lnTo>
                    <a:pt x="86" y="30"/>
                  </a:lnTo>
                  <a:lnTo>
                    <a:pt x="89" y="31"/>
                  </a:lnTo>
                  <a:lnTo>
                    <a:pt x="90" y="31"/>
                  </a:lnTo>
                  <a:lnTo>
                    <a:pt x="93" y="33"/>
                  </a:lnTo>
                  <a:lnTo>
                    <a:pt x="95" y="33"/>
                  </a:lnTo>
                  <a:lnTo>
                    <a:pt x="98" y="34"/>
                  </a:lnTo>
                  <a:lnTo>
                    <a:pt x="99" y="34"/>
                  </a:lnTo>
                  <a:lnTo>
                    <a:pt x="102" y="36"/>
                  </a:lnTo>
                  <a:lnTo>
                    <a:pt x="104" y="36"/>
                  </a:lnTo>
                  <a:lnTo>
                    <a:pt x="107" y="37"/>
                  </a:lnTo>
                  <a:lnTo>
                    <a:pt x="108" y="37"/>
                  </a:lnTo>
                  <a:lnTo>
                    <a:pt x="111" y="39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436"/>
            <p:cNvSpPr>
              <a:spLocks/>
            </p:cNvSpPr>
            <p:nvPr/>
          </p:nvSpPr>
          <p:spPr bwMode="auto">
            <a:xfrm>
              <a:off x="2089" y="2995"/>
              <a:ext cx="87" cy="31"/>
            </a:xfrm>
            <a:custGeom>
              <a:avLst/>
              <a:gdLst>
                <a:gd name="T0" fmla="*/ 0 w 110"/>
                <a:gd name="T1" fmla="*/ 0 h 37"/>
                <a:gd name="T2" fmla="*/ 2 w 110"/>
                <a:gd name="T3" fmla="*/ 0 h 37"/>
                <a:gd name="T4" fmla="*/ 3 w 110"/>
                <a:gd name="T5" fmla="*/ 1 h 37"/>
                <a:gd name="T6" fmla="*/ 4 w 110"/>
                <a:gd name="T7" fmla="*/ 1 h 37"/>
                <a:gd name="T8" fmla="*/ 6 w 110"/>
                <a:gd name="T9" fmla="*/ 3 h 37"/>
                <a:gd name="T10" fmla="*/ 7 w 110"/>
                <a:gd name="T11" fmla="*/ 3 h 37"/>
                <a:gd name="T12" fmla="*/ 9 w 110"/>
                <a:gd name="T13" fmla="*/ 3 h 37"/>
                <a:gd name="T14" fmla="*/ 9 w 110"/>
                <a:gd name="T15" fmla="*/ 3 h 37"/>
                <a:gd name="T16" fmla="*/ 11 w 110"/>
                <a:gd name="T17" fmla="*/ 4 h 37"/>
                <a:gd name="T18" fmla="*/ 13 w 110"/>
                <a:gd name="T19" fmla="*/ 5 h 37"/>
                <a:gd name="T20" fmla="*/ 14 w 110"/>
                <a:gd name="T21" fmla="*/ 5 h 37"/>
                <a:gd name="T22" fmla="*/ 15 w 110"/>
                <a:gd name="T23" fmla="*/ 7 h 37"/>
                <a:gd name="T24" fmla="*/ 17 w 110"/>
                <a:gd name="T25" fmla="*/ 7 h 37"/>
                <a:gd name="T26" fmla="*/ 18 w 110"/>
                <a:gd name="T27" fmla="*/ 7 h 37"/>
                <a:gd name="T28" fmla="*/ 20 w 110"/>
                <a:gd name="T29" fmla="*/ 7 h 37"/>
                <a:gd name="T30" fmla="*/ 21 w 110"/>
                <a:gd name="T31" fmla="*/ 8 h 37"/>
                <a:gd name="T32" fmla="*/ 22 w 110"/>
                <a:gd name="T33" fmla="*/ 8 h 37"/>
                <a:gd name="T34" fmla="*/ 24 w 110"/>
                <a:gd name="T35" fmla="*/ 9 h 37"/>
                <a:gd name="T36" fmla="*/ 25 w 110"/>
                <a:gd name="T37" fmla="*/ 9 h 37"/>
                <a:gd name="T38" fmla="*/ 26 w 110"/>
                <a:gd name="T39" fmla="*/ 11 h 37"/>
                <a:gd name="T40" fmla="*/ 28 w 110"/>
                <a:gd name="T41" fmla="*/ 11 h 37"/>
                <a:gd name="T42" fmla="*/ 29 w 110"/>
                <a:gd name="T43" fmla="*/ 11 h 37"/>
                <a:gd name="T44" fmla="*/ 32 w 110"/>
                <a:gd name="T45" fmla="*/ 11 h 37"/>
                <a:gd name="T46" fmla="*/ 32 w 110"/>
                <a:gd name="T47" fmla="*/ 13 h 37"/>
                <a:gd name="T48" fmla="*/ 34 w 110"/>
                <a:gd name="T49" fmla="*/ 13 h 37"/>
                <a:gd name="T50" fmla="*/ 35 w 110"/>
                <a:gd name="T51" fmla="*/ 13 h 37"/>
                <a:gd name="T52" fmla="*/ 37 w 110"/>
                <a:gd name="T53" fmla="*/ 13 h 37"/>
                <a:gd name="T54" fmla="*/ 37 w 110"/>
                <a:gd name="T55" fmla="*/ 15 h 37"/>
                <a:gd name="T56" fmla="*/ 40 w 110"/>
                <a:gd name="T57" fmla="*/ 15 h 37"/>
                <a:gd name="T58" fmla="*/ 40 w 110"/>
                <a:gd name="T59" fmla="*/ 15 h 37"/>
                <a:gd name="T60" fmla="*/ 43 w 110"/>
                <a:gd name="T61" fmla="*/ 15 h 37"/>
                <a:gd name="T62" fmla="*/ 44 w 110"/>
                <a:gd name="T63" fmla="*/ 17 h 37"/>
                <a:gd name="T64" fmla="*/ 45 w 110"/>
                <a:gd name="T65" fmla="*/ 17 h 37"/>
                <a:gd name="T66" fmla="*/ 47 w 110"/>
                <a:gd name="T67" fmla="*/ 18 h 37"/>
                <a:gd name="T68" fmla="*/ 48 w 110"/>
                <a:gd name="T69" fmla="*/ 18 h 37"/>
                <a:gd name="T70" fmla="*/ 49 w 110"/>
                <a:gd name="T71" fmla="*/ 19 h 37"/>
                <a:gd name="T72" fmla="*/ 51 w 110"/>
                <a:gd name="T73" fmla="*/ 19 h 37"/>
                <a:gd name="T74" fmla="*/ 52 w 110"/>
                <a:gd name="T75" fmla="*/ 19 h 37"/>
                <a:gd name="T76" fmla="*/ 54 w 110"/>
                <a:gd name="T77" fmla="*/ 19 h 37"/>
                <a:gd name="T78" fmla="*/ 55 w 110"/>
                <a:gd name="T79" fmla="*/ 21 h 37"/>
                <a:gd name="T80" fmla="*/ 56 w 110"/>
                <a:gd name="T81" fmla="*/ 21 h 37"/>
                <a:gd name="T82" fmla="*/ 58 w 110"/>
                <a:gd name="T83" fmla="*/ 22 h 37"/>
                <a:gd name="T84" fmla="*/ 59 w 110"/>
                <a:gd name="T85" fmla="*/ 22 h 37"/>
                <a:gd name="T86" fmla="*/ 60 w 110"/>
                <a:gd name="T87" fmla="*/ 23 h 37"/>
                <a:gd name="T88" fmla="*/ 62 w 110"/>
                <a:gd name="T89" fmla="*/ 23 h 37"/>
                <a:gd name="T90" fmla="*/ 63 w 110"/>
                <a:gd name="T91" fmla="*/ 23 h 37"/>
                <a:gd name="T92" fmla="*/ 65 w 110"/>
                <a:gd name="T93" fmla="*/ 23 h 37"/>
                <a:gd name="T94" fmla="*/ 66 w 110"/>
                <a:gd name="T95" fmla="*/ 25 h 37"/>
                <a:gd name="T96" fmla="*/ 67 w 110"/>
                <a:gd name="T97" fmla="*/ 25 h 37"/>
                <a:gd name="T98" fmla="*/ 69 w 110"/>
                <a:gd name="T99" fmla="*/ 26 h 3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10" h="37">
                  <a:moveTo>
                    <a:pt x="0" y="0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9" y="3"/>
                  </a:lnTo>
                  <a:lnTo>
                    <a:pt x="11" y="3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8" y="6"/>
                  </a:lnTo>
                  <a:lnTo>
                    <a:pt x="20" y="7"/>
                  </a:lnTo>
                  <a:lnTo>
                    <a:pt x="23" y="7"/>
                  </a:lnTo>
                  <a:lnTo>
                    <a:pt x="24" y="9"/>
                  </a:lnTo>
                  <a:lnTo>
                    <a:pt x="27" y="9"/>
                  </a:lnTo>
                  <a:lnTo>
                    <a:pt x="29" y="10"/>
                  </a:lnTo>
                  <a:lnTo>
                    <a:pt x="32" y="10"/>
                  </a:lnTo>
                  <a:lnTo>
                    <a:pt x="33" y="12"/>
                  </a:lnTo>
                  <a:lnTo>
                    <a:pt x="36" y="12"/>
                  </a:lnTo>
                  <a:lnTo>
                    <a:pt x="38" y="13"/>
                  </a:lnTo>
                  <a:lnTo>
                    <a:pt x="41" y="13"/>
                  </a:lnTo>
                  <a:lnTo>
                    <a:pt x="42" y="15"/>
                  </a:lnTo>
                  <a:lnTo>
                    <a:pt x="45" y="15"/>
                  </a:lnTo>
                  <a:lnTo>
                    <a:pt x="47" y="16"/>
                  </a:lnTo>
                  <a:lnTo>
                    <a:pt x="50" y="16"/>
                  </a:lnTo>
                  <a:lnTo>
                    <a:pt x="51" y="18"/>
                  </a:lnTo>
                  <a:lnTo>
                    <a:pt x="54" y="18"/>
                  </a:lnTo>
                  <a:lnTo>
                    <a:pt x="56" y="19"/>
                  </a:lnTo>
                  <a:lnTo>
                    <a:pt x="59" y="19"/>
                  </a:lnTo>
                  <a:lnTo>
                    <a:pt x="60" y="21"/>
                  </a:lnTo>
                  <a:lnTo>
                    <a:pt x="63" y="21"/>
                  </a:lnTo>
                  <a:lnTo>
                    <a:pt x="65" y="22"/>
                  </a:lnTo>
                  <a:lnTo>
                    <a:pt x="68" y="22"/>
                  </a:lnTo>
                  <a:lnTo>
                    <a:pt x="69" y="24"/>
                  </a:lnTo>
                  <a:lnTo>
                    <a:pt x="72" y="24"/>
                  </a:lnTo>
                  <a:lnTo>
                    <a:pt x="74" y="25"/>
                  </a:lnTo>
                  <a:lnTo>
                    <a:pt x="77" y="25"/>
                  </a:lnTo>
                  <a:lnTo>
                    <a:pt x="78" y="27"/>
                  </a:lnTo>
                  <a:lnTo>
                    <a:pt x="81" y="27"/>
                  </a:lnTo>
                  <a:lnTo>
                    <a:pt x="83" y="28"/>
                  </a:lnTo>
                  <a:lnTo>
                    <a:pt x="86" y="28"/>
                  </a:lnTo>
                  <a:lnTo>
                    <a:pt x="87" y="30"/>
                  </a:lnTo>
                  <a:lnTo>
                    <a:pt x="90" y="30"/>
                  </a:lnTo>
                  <a:lnTo>
                    <a:pt x="92" y="31"/>
                  </a:lnTo>
                  <a:lnTo>
                    <a:pt x="95" y="31"/>
                  </a:lnTo>
                  <a:lnTo>
                    <a:pt x="96" y="33"/>
                  </a:lnTo>
                  <a:lnTo>
                    <a:pt x="99" y="33"/>
                  </a:lnTo>
                  <a:lnTo>
                    <a:pt x="101" y="34"/>
                  </a:lnTo>
                  <a:lnTo>
                    <a:pt x="104" y="34"/>
                  </a:lnTo>
                  <a:lnTo>
                    <a:pt x="105" y="36"/>
                  </a:lnTo>
                  <a:lnTo>
                    <a:pt x="108" y="36"/>
                  </a:lnTo>
                  <a:lnTo>
                    <a:pt x="110" y="37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437"/>
            <p:cNvSpPr>
              <a:spLocks/>
            </p:cNvSpPr>
            <p:nvPr/>
          </p:nvSpPr>
          <p:spPr bwMode="auto">
            <a:xfrm>
              <a:off x="2176" y="3026"/>
              <a:ext cx="88" cy="29"/>
            </a:xfrm>
            <a:custGeom>
              <a:avLst/>
              <a:gdLst>
                <a:gd name="T0" fmla="*/ 0 w 110"/>
                <a:gd name="T1" fmla="*/ 0 h 35"/>
                <a:gd name="T2" fmla="*/ 2 w 110"/>
                <a:gd name="T3" fmla="*/ 0 h 35"/>
                <a:gd name="T4" fmla="*/ 2 w 110"/>
                <a:gd name="T5" fmla="*/ 2 h 35"/>
                <a:gd name="T6" fmla="*/ 6 w 110"/>
                <a:gd name="T7" fmla="*/ 2 h 35"/>
                <a:gd name="T8" fmla="*/ 8 w 110"/>
                <a:gd name="T9" fmla="*/ 2 h 35"/>
                <a:gd name="T10" fmla="*/ 8 w 110"/>
                <a:gd name="T11" fmla="*/ 2 h 35"/>
                <a:gd name="T12" fmla="*/ 10 w 110"/>
                <a:gd name="T13" fmla="*/ 3 h 35"/>
                <a:gd name="T14" fmla="*/ 11 w 110"/>
                <a:gd name="T15" fmla="*/ 3 h 35"/>
                <a:gd name="T16" fmla="*/ 14 w 110"/>
                <a:gd name="T17" fmla="*/ 4 h 35"/>
                <a:gd name="T18" fmla="*/ 14 w 110"/>
                <a:gd name="T19" fmla="*/ 4 h 35"/>
                <a:gd name="T20" fmla="*/ 16 w 110"/>
                <a:gd name="T21" fmla="*/ 6 h 35"/>
                <a:gd name="T22" fmla="*/ 18 w 110"/>
                <a:gd name="T23" fmla="*/ 6 h 35"/>
                <a:gd name="T24" fmla="*/ 19 w 110"/>
                <a:gd name="T25" fmla="*/ 6 h 35"/>
                <a:gd name="T26" fmla="*/ 20 w 110"/>
                <a:gd name="T27" fmla="*/ 6 h 35"/>
                <a:gd name="T28" fmla="*/ 22 w 110"/>
                <a:gd name="T29" fmla="*/ 7 h 35"/>
                <a:gd name="T30" fmla="*/ 23 w 110"/>
                <a:gd name="T31" fmla="*/ 7 h 35"/>
                <a:gd name="T32" fmla="*/ 25 w 110"/>
                <a:gd name="T33" fmla="*/ 8 h 35"/>
                <a:gd name="T34" fmla="*/ 26 w 110"/>
                <a:gd name="T35" fmla="*/ 8 h 35"/>
                <a:gd name="T36" fmla="*/ 27 w 110"/>
                <a:gd name="T37" fmla="*/ 10 h 35"/>
                <a:gd name="T38" fmla="*/ 29 w 110"/>
                <a:gd name="T39" fmla="*/ 10 h 35"/>
                <a:gd name="T40" fmla="*/ 30 w 110"/>
                <a:gd name="T41" fmla="*/ 10 h 35"/>
                <a:gd name="T42" fmla="*/ 31 w 110"/>
                <a:gd name="T43" fmla="*/ 10 h 35"/>
                <a:gd name="T44" fmla="*/ 34 w 110"/>
                <a:gd name="T45" fmla="*/ 12 h 35"/>
                <a:gd name="T46" fmla="*/ 34 w 110"/>
                <a:gd name="T47" fmla="*/ 12 h 35"/>
                <a:gd name="T48" fmla="*/ 36 w 110"/>
                <a:gd name="T49" fmla="*/ 12 h 35"/>
                <a:gd name="T50" fmla="*/ 37 w 110"/>
                <a:gd name="T51" fmla="*/ 12 h 35"/>
                <a:gd name="T52" fmla="*/ 39 w 110"/>
                <a:gd name="T53" fmla="*/ 14 h 35"/>
                <a:gd name="T54" fmla="*/ 42 w 110"/>
                <a:gd name="T55" fmla="*/ 14 h 35"/>
                <a:gd name="T56" fmla="*/ 43 w 110"/>
                <a:gd name="T57" fmla="*/ 14 h 35"/>
                <a:gd name="T58" fmla="*/ 45 w 110"/>
                <a:gd name="T59" fmla="*/ 14 h 35"/>
                <a:gd name="T60" fmla="*/ 46 w 110"/>
                <a:gd name="T61" fmla="*/ 16 h 35"/>
                <a:gd name="T62" fmla="*/ 47 w 110"/>
                <a:gd name="T63" fmla="*/ 16 h 35"/>
                <a:gd name="T64" fmla="*/ 49 w 110"/>
                <a:gd name="T65" fmla="*/ 17 h 35"/>
                <a:gd name="T66" fmla="*/ 50 w 110"/>
                <a:gd name="T67" fmla="*/ 17 h 35"/>
                <a:gd name="T68" fmla="*/ 51 w 110"/>
                <a:gd name="T69" fmla="*/ 18 h 35"/>
                <a:gd name="T70" fmla="*/ 53 w 110"/>
                <a:gd name="T71" fmla="*/ 18 h 35"/>
                <a:gd name="T72" fmla="*/ 54 w 110"/>
                <a:gd name="T73" fmla="*/ 18 h 35"/>
                <a:gd name="T74" fmla="*/ 56 w 110"/>
                <a:gd name="T75" fmla="*/ 18 h 35"/>
                <a:gd name="T76" fmla="*/ 57 w 110"/>
                <a:gd name="T77" fmla="*/ 20 h 35"/>
                <a:gd name="T78" fmla="*/ 59 w 110"/>
                <a:gd name="T79" fmla="*/ 20 h 35"/>
                <a:gd name="T80" fmla="*/ 60 w 110"/>
                <a:gd name="T81" fmla="*/ 21 h 35"/>
                <a:gd name="T82" fmla="*/ 62 w 110"/>
                <a:gd name="T83" fmla="*/ 21 h 35"/>
                <a:gd name="T84" fmla="*/ 62 w 110"/>
                <a:gd name="T85" fmla="*/ 22 h 35"/>
                <a:gd name="T86" fmla="*/ 66 w 110"/>
                <a:gd name="T87" fmla="*/ 22 h 35"/>
                <a:gd name="T88" fmla="*/ 68 w 110"/>
                <a:gd name="T89" fmla="*/ 22 h 35"/>
                <a:gd name="T90" fmla="*/ 69 w 110"/>
                <a:gd name="T91" fmla="*/ 22 h 35"/>
                <a:gd name="T92" fmla="*/ 70 w 110"/>
                <a:gd name="T93" fmla="*/ 24 h 3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10" h="35">
                  <a:moveTo>
                    <a:pt x="0" y="0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9" y="2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6" y="5"/>
                  </a:lnTo>
                  <a:lnTo>
                    <a:pt x="18" y="5"/>
                  </a:lnTo>
                  <a:lnTo>
                    <a:pt x="21" y="6"/>
                  </a:lnTo>
                  <a:lnTo>
                    <a:pt x="22" y="6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30" y="9"/>
                  </a:lnTo>
                  <a:lnTo>
                    <a:pt x="31" y="9"/>
                  </a:lnTo>
                  <a:lnTo>
                    <a:pt x="34" y="11"/>
                  </a:lnTo>
                  <a:lnTo>
                    <a:pt x="36" y="11"/>
                  </a:lnTo>
                  <a:lnTo>
                    <a:pt x="39" y="12"/>
                  </a:lnTo>
                  <a:lnTo>
                    <a:pt x="40" y="12"/>
                  </a:lnTo>
                  <a:lnTo>
                    <a:pt x="43" y="14"/>
                  </a:lnTo>
                  <a:lnTo>
                    <a:pt x="45" y="14"/>
                  </a:lnTo>
                  <a:lnTo>
                    <a:pt x="48" y="15"/>
                  </a:lnTo>
                  <a:lnTo>
                    <a:pt x="49" y="15"/>
                  </a:lnTo>
                  <a:lnTo>
                    <a:pt x="52" y="17"/>
                  </a:lnTo>
                  <a:lnTo>
                    <a:pt x="53" y="17"/>
                  </a:lnTo>
                  <a:lnTo>
                    <a:pt x="56" y="18"/>
                  </a:lnTo>
                  <a:lnTo>
                    <a:pt x="58" y="18"/>
                  </a:lnTo>
                  <a:lnTo>
                    <a:pt x="61" y="20"/>
                  </a:lnTo>
                  <a:lnTo>
                    <a:pt x="65" y="20"/>
                  </a:lnTo>
                  <a:lnTo>
                    <a:pt x="67" y="21"/>
                  </a:lnTo>
                  <a:lnTo>
                    <a:pt x="70" y="21"/>
                  </a:lnTo>
                  <a:lnTo>
                    <a:pt x="71" y="23"/>
                  </a:lnTo>
                  <a:lnTo>
                    <a:pt x="74" y="23"/>
                  </a:lnTo>
                  <a:lnTo>
                    <a:pt x="76" y="24"/>
                  </a:lnTo>
                  <a:lnTo>
                    <a:pt x="79" y="24"/>
                  </a:lnTo>
                  <a:lnTo>
                    <a:pt x="80" y="26"/>
                  </a:lnTo>
                  <a:lnTo>
                    <a:pt x="83" y="26"/>
                  </a:lnTo>
                  <a:lnTo>
                    <a:pt x="85" y="27"/>
                  </a:lnTo>
                  <a:lnTo>
                    <a:pt x="88" y="27"/>
                  </a:lnTo>
                  <a:lnTo>
                    <a:pt x="89" y="29"/>
                  </a:lnTo>
                  <a:lnTo>
                    <a:pt x="92" y="29"/>
                  </a:lnTo>
                  <a:lnTo>
                    <a:pt x="94" y="30"/>
                  </a:lnTo>
                  <a:lnTo>
                    <a:pt x="97" y="30"/>
                  </a:lnTo>
                  <a:lnTo>
                    <a:pt x="98" y="32"/>
                  </a:lnTo>
                  <a:lnTo>
                    <a:pt x="103" y="32"/>
                  </a:lnTo>
                  <a:lnTo>
                    <a:pt x="106" y="33"/>
                  </a:lnTo>
                  <a:lnTo>
                    <a:pt x="107" y="33"/>
                  </a:lnTo>
                  <a:lnTo>
                    <a:pt x="110" y="35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438"/>
            <p:cNvSpPr>
              <a:spLocks/>
            </p:cNvSpPr>
            <p:nvPr/>
          </p:nvSpPr>
          <p:spPr bwMode="auto">
            <a:xfrm>
              <a:off x="2264" y="3055"/>
              <a:ext cx="88" cy="27"/>
            </a:xfrm>
            <a:custGeom>
              <a:avLst/>
              <a:gdLst>
                <a:gd name="T0" fmla="*/ 0 w 111"/>
                <a:gd name="T1" fmla="*/ 0 h 33"/>
                <a:gd name="T2" fmla="*/ 2 w 111"/>
                <a:gd name="T3" fmla="*/ 0 h 33"/>
                <a:gd name="T4" fmla="*/ 3 w 111"/>
                <a:gd name="T5" fmla="*/ 1 h 33"/>
                <a:gd name="T6" fmla="*/ 4 w 111"/>
                <a:gd name="T7" fmla="*/ 1 h 33"/>
                <a:gd name="T8" fmla="*/ 6 w 111"/>
                <a:gd name="T9" fmla="*/ 2 h 33"/>
                <a:gd name="T10" fmla="*/ 7 w 111"/>
                <a:gd name="T11" fmla="*/ 2 h 33"/>
                <a:gd name="T12" fmla="*/ 9 w 111"/>
                <a:gd name="T13" fmla="*/ 2 h 33"/>
                <a:gd name="T14" fmla="*/ 10 w 111"/>
                <a:gd name="T15" fmla="*/ 2 h 33"/>
                <a:gd name="T16" fmla="*/ 11 w 111"/>
                <a:gd name="T17" fmla="*/ 4 h 33"/>
                <a:gd name="T18" fmla="*/ 14 w 111"/>
                <a:gd name="T19" fmla="*/ 4 h 33"/>
                <a:gd name="T20" fmla="*/ 15 w 111"/>
                <a:gd name="T21" fmla="*/ 5 h 33"/>
                <a:gd name="T22" fmla="*/ 17 w 111"/>
                <a:gd name="T23" fmla="*/ 5 h 33"/>
                <a:gd name="T24" fmla="*/ 18 w 111"/>
                <a:gd name="T25" fmla="*/ 6 h 33"/>
                <a:gd name="T26" fmla="*/ 20 w 111"/>
                <a:gd name="T27" fmla="*/ 6 h 33"/>
                <a:gd name="T28" fmla="*/ 21 w 111"/>
                <a:gd name="T29" fmla="*/ 7 h 33"/>
                <a:gd name="T30" fmla="*/ 23 w 111"/>
                <a:gd name="T31" fmla="*/ 7 h 33"/>
                <a:gd name="T32" fmla="*/ 24 w 111"/>
                <a:gd name="T33" fmla="*/ 8 h 33"/>
                <a:gd name="T34" fmla="*/ 26 w 111"/>
                <a:gd name="T35" fmla="*/ 8 h 33"/>
                <a:gd name="T36" fmla="*/ 26 w 111"/>
                <a:gd name="T37" fmla="*/ 9 h 33"/>
                <a:gd name="T38" fmla="*/ 29 w 111"/>
                <a:gd name="T39" fmla="*/ 9 h 33"/>
                <a:gd name="T40" fmla="*/ 32 w 111"/>
                <a:gd name="T41" fmla="*/ 10 h 33"/>
                <a:gd name="T42" fmla="*/ 32 w 111"/>
                <a:gd name="T43" fmla="*/ 10 h 33"/>
                <a:gd name="T44" fmla="*/ 34 w 111"/>
                <a:gd name="T45" fmla="*/ 11 h 33"/>
                <a:gd name="T46" fmla="*/ 35 w 111"/>
                <a:gd name="T47" fmla="*/ 11 h 33"/>
                <a:gd name="T48" fmla="*/ 37 w 111"/>
                <a:gd name="T49" fmla="*/ 12 h 33"/>
                <a:gd name="T50" fmla="*/ 38 w 111"/>
                <a:gd name="T51" fmla="*/ 12 h 33"/>
                <a:gd name="T52" fmla="*/ 40 w 111"/>
                <a:gd name="T53" fmla="*/ 13 h 33"/>
                <a:gd name="T54" fmla="*/ 43 w 111"/>
                <a:gd name="T55" fmla="*/ 13 h 33"/>
                <a:gd name="T56" fmla="*/ 44 w 111"/>
                <a:gd name="T57" fmla="*/ 14 h 33"/>
                <a:gd name="T58" fmla="*/ 45 w 111"/>
                <a:gd name="T59" fmla="*/ 14 h 33"/>
                <a:gd name="T60" fmla="*/ 47 w 111"/>
                <a:gd name="T61" fmla="*/ 15 h 33"/>
                <a:gd name="T62" fmla="*/ 48 w 111"/>
                <a:gd name="T63" fmla="*/ 15 h 33"/>
                <a:gd name="T64" fmla="*/ 50 w 111"/>
                <a:gd name="T65" fmla="*/ 16 h 33"/>
                <a:gd name="T66" fmla="*/ 51 w 111"/>
                <a:gd name="T67" fmla="*/ 16 h 33"/>
                <a:gd name="T68" fmla="*/ 53 w 111"/>
                <a:gd name="T69" fmla="*/ 16 h 33"/>
                <a:gd name="T70" fmla="*/ 54 w 111"/>
                <a:gd name="T71" fmla="*/ 16 h 33"/>
                <a:gd name="T72" fmla="*/ 56 w 111"/>
                <a:gd name="T73" fmla="*/ 18 h 33"/>
                <a:gd name="T74" fmla="*/ 59 w 111"/>
                <a:gd name="T75" fmla="*/ 18 h 33"/>
                <a:gd name="T76" fmla="*/ 59 w 111"/>
                <a:gd name="T77" fmla="*/ 19 h 33"/>
                <a:gd name="T78" fmla="*/ 62 w 111"/>
                <a:gd name="T79" fmla="*/ 19 h 33"/>
                <a:gd name="T80" fmla="*/ 62 w 111"/>
                <a:gd name="T81" fmla="*/ 20 h 33"/>
                <a:gd name="T82" fmla="*/ 64 w 111"/>
                <a:gd name="T83" fmla="*/ 20 h 33"/>
                <a:gd name="T84" fmla="*/ 65 w 111"/>
                <a:gd name="T85" fmla="*/ 20 h 33"/>
                <a:gd name="T86" fmla="*/ 68 w 111"/>
                <a:gd name="T87" fmla="*/ 20 h 33"/>
                <a:gd name="T88" fmla="*/ 70 w 111"/>
                <a:gd name="T89" fmla="*/ 22 h 3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1" h="33">
                  <a:moveTo>
                    <a:pt x="0" y="0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9" y="3"/>
                  </a:lnTo>
                  <a:lnTo>
                    <a:pt x="11" y="3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8" y="6"/>
                  </a:lnTo>
                  <a:lnTo>
                    <a:pt x="23" y="6"/>
                  </a:lnTo>
                  <a:lnTo>
                    <a:pt x="24" y="7"/>
                  </a:lnTo>
                  <a:lnTo>
                    <a:pt x="27" y="7"/>
                  </a:lnTo>
                  <a:lnTo>
                    <a:pt x="29" y="9"/>
                  </a:lnTo>
                  <a:lnTo>
                    <a:pt x="32" y="9"/>
                  </a:lnTo>
                  <a:lnTo>
                    <a:pt x="33" y="10"/>
                  </a:lnTo>
                  <a:lnTo>
                    <a:pt x="36" y="10"/>
                  </a:lnTo>
                  <a:lnTo>
                    <a:pt x="38" y="12"/>
                  </a:lnTo>
                  <a:lnTo>
                    <a:pt x="41" y="12"/>
                  </a:lnTo>
                  <a:lnTo>
                    <a:pt x="42" y="13"/>
                  </a:lnTo>
                  <a:lnTo>
                    <a:pt x="47" y="13"/>
                  </a:lnTo>
                  <a:lnTo>
                    <a:pt x="50" y="15"/>
                  </a:lnTo>
                  <a:lnTo>
                    <a:pt x="51" y="15"/>
                  </a:lnTo>
                  <a:lnTo>
                    <a:pt x="54" y="16"/>
                  </a:lnTo>
                  <a:lnTo>
                    <a:pt x="56" y="16"/>
                  </a:lnTo>
                  <a:lnTo>
                    <a:pt x="59" y="18"/>
                  </a:lnTo>
                  <a:lnTo>
                    <a:pt x="60" y="18"/>
                  </a:lnTo>
                  <a:lnTo>
                    <a:pt x="63" y="19"/>
                  </a:lnTo>
                  <a:lnTo>
                    <a:pt x="68" y="19"/>
                  </a:lnTo>
                  <a:lnTo>
                    <a:pt x="69" y="21"/>
                  </a:lnTo>
                  <a:lnTo>
                    <a:pt x="72" y="21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80" y="24"/>
                  </a:lnTo>
                  <a:lnTo>
                    <a:pt x="81" y="24"/>
                  </a:lnTo>
                  <a:lnTo>
                    <a:pt x="84" y="25"/>
                  </a:lnTo>
                  <a:lnTo>
                    <a:pt x="86" y="25"/>
                  </a:lnTo>
                  <a:lnTo>
                    <a:pt x="89" y="27"/>
                  </a:lnTo>
                  <a:lnTo>
                    <a:pt x="93" y="27"/>
                  </a:lnTo>
                  <a:lnTo>
                    <a:pt x="95" y="28"/>
                  </a:lnTo>
                  <a:lnTo>
                    <a:pt x="98" y="28"/>
                  </a:lnTo>
                  <a:lnTo>
                    <a:pt x="99" y="30"/>
                  </a:lnTo>
                  <a:lnTo>
                    <a:pt x="102" y="30"/>
                  </a:lnTo>
                  <a:lnTo>
                    <a:pt x="104" y="31"/>
                  </a:lnTo>
                  <a:lnTo>
                    <a:pt x="108" y="31"/>
                  </a:lnTo>
                  <a:lnTo>
                    <a:pt x="111" y="33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439"/>
            <p:cNvSpPr>
              <a:spLocks/>
            </p:cNvSpPr>
            <p:nvPr/>
          </p:nvSpPr>
          <p:spPr bwMode="auto">
            <a:xfrm>
              <a:off x="2352" y="3082"/>
              <a:ext cx="88" cy="26"/>
            </a:xfrm>
            <a:custGeom>
              <a:avLst/>
              <a:gdLst>
                <a:gd name="T0" fmla="*/ 0 w 110"/>
                <a:gd name="T1" fmla="*/ 0 h 31"/>
                <a:gd name="T2" fmla="*/ 2 w 110"/>
                <a:gd name="T3" fmla="*/ 0 h 31"/>
                <a:gd name="T4" fmla="*/ 3 w 110"/>
                <a:gd name="T5" fmla="*/ 1 h 31"/>
                <a:gd name="T6" fmla="*/ 4 w 110"/>
                <a:gd name="T7" fmla="*/ 1 h 31"/>
                <a:gd name="T8" fmla="*/ 6 w 110"/>
                <a:gd name="T9" fmla="*/ 3 h 31"/>
                <a:gd name="T10" fmla="*/ 7 w 110"/>
                <a:gd name="T11" fmla="*/ 3 h 31"/>
                <a:gd name="T12" fmla="*/ 9 w 110"/>
                <a:gd name="T13" fmla="*/ 3 h 31"/>
                <a:gd name="T14" fmla="*/ 11 w 110"/>
                <a:gd name="T15" fmla="*/ 3 h 31"/>
                <a:gd name="T16" fmla="*/ 13 w 110"/>
                <a:gd name="T17" fmla="*/ 4 h 31"/>
                <a:gd name="T18" fmla="*/ 14 w 110"/>
                <a:gd name="T19" fmla="*/ 4 h 31"/>
                <a:gd name="T20" fmla="*/ 15 w 110"/>
                <a:gd name="T21" fmla="*/ 5 h 31"/>
                <a:gd name="T22" fmla="*/ 18 w 110"/>
                <a:gd name="T23" fmla="*/ 5 h 31"/>
                <a:gd name="T24" fmla="*/ 18 w 110"/>
                <a:gd name="T25" fmla="*/ 7 h 31"/>
                <a:gd name="T26" fmla="*/ 21 w 110"/>
                <a:gd name="T27" fmla="*/ 7 h 31"/>
                <a:gd name="T28" fmla="*/ 23 w 110"/>
                <a:gd name="T29" fmla="*/ 7 h 31"/>
                <a:gd name="T30" fmla="*/ 24 w 110"/>
                <a:gd name="T31" fmla="*/ 7 h 31"/>
                <a:gd name="T32" fmla="*/ 26 w 110"/>
                <a:gd name="T33" fmla="*/ 8 h 31"/>
                <a:gd name="T34" fmla="*/ 27 w 110"/>
                <a:gd name="T35" fmla="*/ 8 h 31"/>
                <a:gd name="T36" fmla="*/ 29 w 110"/>
                <a:gd name="T37" fmla="*/ 9 h 31"/>
                <a:gd name="T38" fmla="*/ 32 w 110"/>
                <a:gd name="T39" fmla="*/ 9 h 31"/>
                <a:gd name="T40" fmla="*/ 33 w 110"/>
                <a:gd name="T41" fmla="*/ 11 h 31"/>
                <a:gd name="T42" fmla="*/ 34 w 110"/>
                <a:gd name="T43" fmla="*/ 11 h 31"/>
                <a:gd name="T44" fmla="*/ 36 w 110"/>
                <a:gd name="T45" fmla="*/ 11 h 31"/>
                <a:gd name="T46" fmla="*/ 38 w 110"/>
                <a:gd name="T47" fmla="*/ 11 h 31"/>
                <a:gd name="T48" fmla="*/ 38 w 110"/>
                <a:gd name="T49" fmla="*/ 13 h 31"/>
                <a:gd name="T50" fmla="*/ 42 w 110"/>
                <a:gd name="T51" fmla="*/ 13 h 31"/>
                <a:gd name="T52" fmla="*/ 43 w 110"/>
                <a:gd name="T53" fmla="*/ 13 h 31"/>
                <a:gd name="T54" fmla="*/ 44 w 110"/>
                <a:gd name="T55" fmla="*/ 13 h 31"/>
                <a:gd name="T56" fmla="*/ 46 w 110"/>
                <a:gd name="T57" fmla="*/ 15 h 31"/>
                <a:gd name="T58" fmla="*/ 47 w 110"/>
                <a:gd name="T59" fmla="*/ 15 h 31"/>
                <a:gd name="T60" fmla="*/ 50 w 110"/>
                <a:gd name="T61" fmla="*/ 15 h 31"/>
                <a:gd name="T62" fmla="*/ 52 w 110"/>
                <a:gd name="T63" fmla="*/ 15 h 31"/>
                <a:gd name="T64" fmla="*/ 53 w 110"/>
                <a:gd name="T65" fmla="*/ 17 h 31"/>
                <a:gd name="T66" fmla="*/ 55 w 110"/>
                <a:gd name="T67" fmla="*/ 17 h 31"/>
                <a:gd name="T68" fmla="*/ 56 w 110"/>
                <a:gd name="T69" fmla="*/ 18 h 31"/>
                <a:gd name="T70" fmla="*/ 58 w 110"/>
                <a:gd name="T71" fmla="*/ 18 h 31"/>
                <a:gd name="T72" fmla="*/ 59 w 110"/>
                <a:gd name="T73" fmla="*/ 19 h 31"/>
                <a:gd name="T74" fmla="*/ 62 w 110"/>
                <a:gd name="T75" fmla="*/ 19 h 31"/>
                <a:gd name="T76" fmla="*/ 63 w 110"/>
                <a:gd name="T77" fmla="*/ 19 h 31"/>
                <a:gd name="T78" fmla="*/ 65 w 110"/>
                <a:gd name="T79" fmla="*/ 19 h 31"/>
                <a:gd name="T80" fmla="*/ 66 w 110"/>
                <a:gd name="T81" fmla="*/ 21 h 31"/>
                <a:gd name="T82" fmla="*/ 69 w 110"/>
                <a:gd name="T83" fmla="*/ 21 h 31"/>
                <a:gd name="T84" fmla="*/ 70 w 110"/>
                <a:gd name="T85" fmla="*/ 22 h 3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10" h="31">
                  <a:moveTo>
                    <a:pt x="0" y="0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6" y="1"/>
                  </a:lnTo>
                  <a:lnTo>
                    <a:pt x="9" y="3"/>
                  </a:lnTo>
                  <a:lnTo>
                    <a:pt x="11" y="3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3" y="6"/>
                  </a:lnTo>
                  <a:lnTo>
                    <a:pt x="24" y="7"/>
                  </a:lnTo>
                  <a:lnTo>
                    <a:pt x="27" y="7"/>
                  </a:lnTo>
                  <a:lnTo>
                    <a:pt x="29" y="9"/>
                  </a:lnTo>
                  <a:lnTo>
                    <a:pt x="33" y="9"/>
                  </a:lnTo>
                  <a:lnTo>
                    <a:pt x="36" y="10"/>
                  </a:lnTo>
                  <a:lnTo>
                    <a:pt x="38" y="10"/>
                  </a:lnTo>
                  <a:lnTo>
                    <a:pt x="41" y="12"/>
                  </a:lnTo>
                  <a:lnTo>
                    <a:pt x="42" y="12"/>
                  </a:lnTo>
                  <a:lnTo>
                    <a:pt x="45" y="13"/>
                  </a:lnTo>
                  <a:lnTo>
                    <a:pt x="50" y="13"/>
                  </a:lnTo>
                  <a:lnTo>
                    <a:pt x="51" y="15"/>
                  </a:lnTo>
                  <a:lnTo>
                    <a:pt x="54" y="15"/>
                  </a:lnTo>
                  <a:lnTo>
                    <a:pt x="56" y="16"/>
                  </a:lnTo>
                  <a:lnTo>
                    <a:pt x="59" y="16"/>
                  </a:lnTo>
                  <a:lnTo>
                    <a:pt x="60" y="18"/>
                  </a:lnTo>
                  <a:lnTo>
                    <a:pt x="65" y="18"/>
                  </a:lnTo>
                  <a:lnTo>
                    <a:pt x="68" y="19"/>
                  </a:lnTo>
                  <a:lnTo>
                    <a:pt x="69" y="19"/>
                  </a:lnTo>
                  <a:lnTo>
                    <a:pt x="72" y="21"/>
                  </a:lnTo>
                  <a:lnTo>
                    <a:pt x="74" y="21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3" y="24"/>
                  </a:lnTo>
                  <a:lnTo>
                    <a:pt x="86" y="24"/>
                  </a:lnTo>
                  <a:lnTo>
                    <a:pt x="87" y="25"/>
                  </a:lnTo>
                  <a:lnTo>
                    <a:pt x="90" y="25"/>
                  </a:lnTo>
                  <a:lnTo>
                    <a:pt x="92" y="27"/>
                  </a:lnTo>
                  <a:lnTo>
                    <a:pt x="96" y="27"/>
                  </a:lnTo>
                  <a:lnTo>
                    <a:pt x="99" y="28"/>
                  </a:lnTo>
                  <a:lnTo>
                    <a:pt x="101" y="28"/>
                  </a:lnTo>
                  <a:lnTo>
                    <a:pt x="104" y="30"/>
                  </a:lnTo>
                  <a:lnTo>
                    <a:pt x="108" y="30"/>
                  </a:lnTo>
                  <a:lnTo>
                    <a:pt x="110" y="31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440"/>
            <p:cNvSpPr>
              <a:spLocks/>
            </p:cNvSpPr>
            <p:nvPr/>
          </p:nvSpPr>
          <p:spPr bwMode="auto">
            <a:xfrm>
              <a:off x="2440" y="3108"/>
              <a:ext cx="34" cy="10"/>
            </a:xfrm>
            <a:custGeom>
              <a:avLst/>
              <a:gdLst>
                <a:gd name="T0" fmla="*/ 0 w 43"/>
                <a:gd name="T1" fmla="*/ 0 h 12"/>
                <a:gd name="T2" fmla="*/ 2 w 43"/>
                <a:gd name="T3" fmla="*/ 0 h 12"/>
                <a:gd name="T4" fmla="*/ 2 w 43"/>
                <a:gd name="T5" fmla="*/ 2 h 12"/>
                <a:gd name="T6" fmla="*/ 5 w 43"/>
                <a:gd name="T7" fmla="*/ 2 h 12"/>
                <a:gd name="T8" fmla="*/ 6 w 43"/>
                <a:gd name="T9" fmla="*/ 3 h 12"/>
                <a:gd name="T10" fmla="*/ 8 w 43"/>
                <a:gd name="T11" fmla="*/ 3 h 12"/>
                <a:gd name="T12" fmla="*/ 10 w 43"/>
                <a:gd name="T13" fmla="*/ 3 h 12"/>
                <a:gd name="T14" fmla="*/ 11 w 43"/>
                <a:gd name="T15" fmla="*/ 3 h 12"/>
                <a:gd name="T16" fmla="*/ 13 w 43"/>
                <a:gd name="T17" fmla="*/ 4 h 12"/>
                <a:gd name="T18" fmla="*/ 16 w 43"/>
                <a:gd name="T19" fmla="*/ 4 h 12"/>
                <a:gd name="T20" fmla="*/ 17 w 43"/>
                <a:gd name="T21" fmla="*/ 6 h 12"/>
                <a:gd name="T22" fmla="*/ 19 w 43"/>
                <a:gd name="T23" fmla="*/ 6 h 12"/>
                <a:gd name="T24" fmla="*/ 20 w 43"/>
                <a:gd name="T25" fmla="*/ 7 h 12"/>
                <a:gd name="T26" fmla="*/ 21 w 43"/>
                <a:gd name="T27" fmla="*/ 7 h 12"/>
                <a:gd name="T28" fmla="*/ 22 w 43"/>
                <a:gd name="T29" fmla="*/ 8 h 12"/>
                <a:gd name="T30" fmla="*/ 25 w 43"/>
                <a:gd name="T31" fmla="*/ 8 h 12"/>
                <a:gd name="T32" fmla="*/ 27 w 43"/>
                <a:gd name="T33" fmla="*/ 8 h 1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3" h="12">
                  <a:moveTo>
                    <a:pt x="0" y="0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7" y="2"/>
                  </a:lnTo>
                  <a:lnTo>
                    <a:pt x="9" y="3"/>
                  </a:lnTo>
                  <a:lnTo>
                    <a:pt x="13" y="3"/>
                  </a:lnTo>
                  <a:lnTo>
                    <a:pt x="16" y="5"/>
                  </a:lnTo>
                  <a:lnTo>
                    <a:pt x="18" y="5"/>
                  </a:lnTo>
                  <a:lnTo>
                    <a:pt x="21" y="6"/>
                  </a:lnTo>
                  <a:lnTo>
                    <a:pt x="25" y="6"/>
                  </a:lnTo>
                  <a:lnTo>
                    <a:pt x="27" y="8"/>
                  </a:lnTo>
                  <a:lnTo>
                    <a:pt x="30" y="8"/>
                  </a:lnTo>
                  <a:lnTo>
                    <a:pt x="31" y="9"/>
                  </a:lnTo>
                  <a:lnTo>
                    <a:pt x="34" y="9"/>
                  </a:lnTo>
                  <a:lnTo>
                    <a:pt x="36" y="11"/>
                  </a:lnTo>
                  <a:lnTo>
                    <a:pt x="40" y="11"/>
                  </a:lnTo>
                  <a:lnTo>
                    <a:pt x="43" y="12"/>
                  </a:lnTo>
                </a:path>
              </a:pathLst>
            </a:custGeom>
            <a:noFill/>
            <a:ln w="1111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442"/>
            <p:cNvSpPr>
              <a:spLocks noEditPoints="1"/>
            </p:cNvSpPr>
            <p:nvPr/>
          </p:nvSpPr>
          <p:spPr bwMode="auto">
            <a:xfrm>
              <a:off x="1264" y="657"/>
              <a:ext cx="49" cy="69"/>
            </a:xfrm>
            <a:custGeom>
              <a:avLst/>
              <a:gdLst>
                <a:gd name="T0" fmla="*/ 0 w 62"/>
                <a:gd name="T1" fmla="*/ 58 h 82"/>
                <a:gd name="T2" fmla="*/ 0 w 62"/>
                <a:gd name="T3" fmla="*/ 0 h 82"/>
                <a:gd name="T4" fmla="*/ 19 w 62"/>
                <a:gd name="T5" fmla="*/ 0 h 82"/>
                <a:gd name="T6" fmla="*/ 24 w 62"/>
                <a:gd name="T7" fmla="*/ 0 h 82"/>
                <a:gd name="T8" fmla="*/ 26 w 62"/>
                <a:gd name="T9" fmla="*/ 0 h 82"/>
                <a:gd name="T10" fmla="*/ 30 w 62"/>
                <a:gd name="T11" fmla="*/ 2 h 82"/>
                <a:gd name="T12" fmla="*/ 33 w 62"/>
                <a:gd name="T13" fmla="*/ 3 h 82"/>
                <a:gd name="T14" fmla="*/ 35 w 62"/>
                <a:gd name="T15" fmla="*/ 6 h 82"/>
                <a:gd name="T16" fmla="*/ 37 w 62"/>
                <a:gd name="T17" fmla="*/ 8 h 82"/>
                <a:gd name="T18" fmla="*/ 37 w 62"/>
                <a:gd name="T19" fmla="*/ 13 h 82"/>
                <a:gd name="T20" fmla="*/ 39 w 62"/>
                <a:gd name="T21" fmla="*/ 17 h 82"/>
                <a:gd name="T22" fmla="*/ 37 w 62"/>
                <a:gd name="T23" fmla="*/ 21 h 82"/>
                <a:gd name="T24" fmla="*/ 37 w 62"/>
                <a:gd name="T25" fmla="*/ 25 h 82"/>
                <a:gd name="T26" fmla="*/ 34 w 62"/>
                <a:gd name="T27" fmla="*/ 29 h 82"/>
                <a:gd name="T28" fmla="*/ 32 w 62"/>
                <a:gd name="T29" fmla="*/ 32 h 82"/>
                <a:gd name="T30" fmla="*/ 28 w 62"/>
                <a:gd name="T31" fmla="*/ 33 h 82"/>
                <a:gd name="T32" fmla="*/ 25 w 62"/>
                <a:gd name="T33" fmla="*/ 34 h 82"/>
                <a:gd name="T34" fmla="*/ 20 w 62"/>
                <a:gd name="T35" fmla="*/ 35 h 82"/>
                <a:gd name="T36" fmla="*/ 7 w 62"/>
                <a:gd name="T37" fmla="*/ 35 h 82"/>
                <a:gd name="T38" fmla="*/ 7 w 62"/>
                <a:gd name="T39" fmla="*/ 58 h 82"/>
                <a:gd name="T40" fmla="*/ 0 w 62"/>
                <a:gd name="T41" fmla="*/ 58 h 82"/>
                <a:gd name="T42" fmla="*/ 7 w 62"/>
                <a:gd name="T43" fmla="*/ 28 h 82"/>
                <a:gd name="T44" fmla="*/ 20 w 62"/>
                <a:gd name="T45" fmla="*/ 28 h 82"/>
                <a:gd name="T46" fmla="*/ 24 w 62"/>
                <a:gd name="T47" fmla="*/ 28 h 82"/>
                <a:gd name="T48" fmla="*/ 26 w 62"/>
                <a:gd name="T49" fmla="*/ 26 h 82"/>
                <a:gd name="T50" fmla="*/ 29 w 62"/>
                <a:gd name="T51" fmla="*/ 24 h 82"/>
                <a:gd name="T52" fmla="*/ 30 w 62"/>
                <a:gd name="T53" fmla="*/ 22 h 82"/>
                <a:gd name="T54" fmla="*/ 32 w 62"/>
                <a:gd name="T55" fmla="*/ 20 h 82"/>
                <a:gd name="T56" fmla="*/ 32 w 62"/>
                <a:gd name="T57" fmla="*/ 17 h 82"/>
                <a:gd name="T58" fmla="*/ 32 w 62"/>
                <a:gd name="T59" fmla="*/ 13 h 82"/>
                <a:gd name="T60" fmla="*/ 30 w 62"/>
                <a:gd name="T61" fmla="*/ 11 h 82"/>
                <a:gd name="T62" fmla="*/ 28 w 62"/>
                <a:gd name="T63" fmla="*/ 8 h 82"/>
                <a:gd name="T64" fmla="*/ 25 w 62"/>
                <a:gd name="T65" fmla="*/ 8 h 82"/>
                <a:gd name="T66" fmla="*/ 24 w 62"/>
                <a:gd name="T67" fmla="*/ 7 h 82"/>
                <a:gd name="T68" fmla="*/ 20 w 62"/>
                <a:gd name="T69" fmla="*/ 7 h 82"/>
                <a:gd name="T70" fmla="*/ 7 w 62"/>
                <a:gd name="T71" fmla="*/ 7 h 82"/>
                <a:gd name="T72" fmla="*/ 7 w 62"/>
                <a:gd name="T73" fmla="*/ 28 h 8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2" h="82">
                  <a:moveTo>
                    <a:pt x="0" y="82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42" y="0"/>
                  </a:lnTo>
                  <a:lnTo>
                    <a:pt x="48" y="2"/>
                  </a:lnTo>
                  <a:lnTo>
                    <a:pt x="53" y="5"/>
                  </a:lnTo>
                  <a:lnTo>
                    <a:pt x="56" y="8"/>
                  </a:lnTo>
                  <a:lnTo>
                    <a:pt x="59" y="12"/>
                  </a:lnTo>
                  <a:lnTo>
                    <a:pt x="60" y="18"/>
                  </a:lnTo>
                  <a:lnTo>
                    <a:pt x="62" y="24"/>
                  </a:lnTo>
                  <a:lnTo>
                    <a:pt x="60" y="30"/>
                  </a:lnTo>
                  <a:lnTo>
                    <a:pt x="59" y="36"/>
                  </a:lnTo>
                  <a:lnTo>
                    <a:pt x="54" y="42"/>
                  </a:lnTo>
                  <a:lnTo>
                    <a:pt x="51" y="45"/>
                  </a:lnTo>
                  <a:lnTo>
                    <a:pt x="45" y="46"/>
                  </a:lnTo>
                  <a:lnTo>
                    <a:pt x="39" y="48"/>
                  </a:lnTo>
                  <a:lnTo>
                    <a:pt x="32" y="49"/>
                  </a:lnTo>
                  <a:lnTo>
                    <a:pt x="11" y="49"/>
                  </a:lnTo>
                  <a:lnTo>
                    <a:pt x="11" y="82"/>
                  </a:lnTo>
                  <a:lnTo>
                    <a:pt x="0" y="82"/>
                  </a:lnTo>
                  <a:close/>
                  <a:moveTo>
                    <a:pt x="11" y="39"/>
                  </a:moveTo>
                  <a:lnTo>
                    <a:pt x="32" y="39"/>
                  </a:lnTo>
                  <a:lnTo>
                    <a:pt x="38" y="39"/>
                  </a:lnTo>
                  <a:lnTo>
                    <a:pt x="42" y="37"/>
                  </a:lnTo>
                  <a:lnTo>
                    <a:pt x="47" y="34"/>
                  </a:lnTo>
                  <a:lnTo>
                    <a:pt x="48" y="31"/>
                  </a:lnTo>
                  <a:lnTo>
                    <a:pt x="50" y="28"/>
                  </a:lnTo>
                  <a:lnTo>
                    <a:pt x="50" y="24"/>
                  </a:lnTo>
                  <a:lnTo>
                    <a:pt x="50" y="19"/>
                  </a:lnTo>
                  <a:lnTo>
                    <a:pt x="48" y="15"/>
                  </a:lnTo>
                  <a:lnTo>
                    <a:pt x="45" y="12"/>
                  </a:lnTo>
                  <a:lnTo>
                    <a:pt x="41" y="11"/>
                  </a:lnTo>
                  <a:lnTo>
                    <a:pt x="38" y="9"/>
                  </a:lnTo>
                  <a:lnTo>
                    <a:pt x="32" y="9"/>
                  </a:lnTo>
                  <a:lnTo>
                    <a:pt x="11" y="9"/>
                  </a:lnTo>
                  <a:lnTo>
                    <a:pt x="11" y="3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443"/>
            <p:cNvSpPr>
              <a:spLocks/>
            </p:cNvSpPr>
            <p:nvPr/>
          </p:nvSpPr>
          <p:spPr bwMode="auto">
            <a:xfrm>
              <a:off x="1324" y="675"/>
              <a:ext cx="25" cy="51"/>
            </a:xfrm>
            <a:custGeom>
              <a:avLst/>
              <a:gdLst>
                <a:gd name="T0" fmla="*/ 0 w 32"/>
                <a:gd name="T1" fmla="*/ 43 h 61"/>
                <a:gd name="T2" fmla="*/ 0 w 32"/>
                <a:gd name="T3" fmla="*/ 1 h 61"/>
                <a:gd name="T4" fmla="*/ 7 w 32"/>
                <a:gd name="T5" fmla="*/ 1 h 61"/>
                <a:gd name="T6" fmla="*/ 7 w 32"/>
                <a:gd name="T7" fmla="*/ 7 h 61"/>
                <a:gd name="T8" fmla="*/ 9 w 32"/>
                <a:gd name="T9" fmla="*/ 3 h 61"/>
                <a:gd name="T10" fmla="*/ 10 w 32"/>
                <a:gd name="T11" fmla="*/ 1 h 61"/>
                <a:gd name="T12" fmla="*/ 13 w 32"/>
                <a:gd name="T13" fmla="*/ 0 h 61"/>
                <a:gd name="T14" fmla="*/ 14 w 32"/>
                <a:gd name="T15" fmla="*/ 0 h 61"/>
                <a:gd name="T16" fmla="*/ 16 w 32"/>
                <a:gd name="T17" fmla="*/ 1 h 61"/>
                <a:gd name="T18" fmla="*/ 20 w 32"/>
                <a:gd name="T19" fmla="*/ 3 h 61"/>
                <a:gd name="T20" fmla="*/ 18 w 32"/>
                <a:gd name="T21" fmla="*/ 8 h 61"/>
                <a:gd name="T22" fmla="*/ 16 w 32"/>
                <a:gd name="T23" fmla="*/ 7 h 61"/>
                <a:gd name="T24" fmla="*/ 14 w 32"/>
                <a:gd name="T25" fmla="*/ 7 h 61"/>
                <a:gd name="T26" fmla="*/ 13 w 32"/>
                <a:gd name="T27" fmla="*/ 7 h 61"/>
                <a:gd name="T28" fmla="*/ 10 w 32"/>
                <a:gd name="T29" fmla="*/ 8 h 61"/>
                <a:gd name="T30" fmla="*/ 9 w 32"/>
                <a:gd name="T31" fmla="*/ 9 h 61"/>
                <a:gd name="T32" fmla="*/ 9 w 32"/>
                <a:gd name="T33" fmla="*/ 13 h 61"/>
                <a:gd name="T34" fmla="*/ 7 w 32"/>
                <a:gd name="T35" fmla="*/ 15 h 61"/>
                <a:gd name="T36" fmla="*/ 7 w 32"/>
                <a:gd name="T37" fmla="*/ 21 h 61"/>
                <a:gd name="T38" fmla="*/ 7 w 32"/>
                <a:gd name="T39" fmla="*/ 43 h 61"/>
                <a:gd name="T40" fmla="*/ 0 w 32"/>
                <a:gd name="T41" fmla="*/ 43 h 6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2" h="61">
                  <a:moveTo>
                    <a:pt x="0" y="61"/>
                  </a:moveTo>
                  <a:lnTo>
                    <a:pt x="0" y="1"/>
                  </a:lnTo>
                  <a:lnTo>
                    <a:pt x="11" y="1"/>
                  </a:lnTo>
                  <a:lnTo>
                    <a:pt x="11" y="9"/>
                  </a:lnTo>
                  <a:lnTo>
                    <a:pt x="14" y="4"/>
                  </a:lnTo>
                  <a:lnTo>
                    <a:pt x="17" y="1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7" y="1"/>
                  </a:lnTo>
                  <a:lnTo>
                    <a:pt x="32" y="3"/>
                  </a:lnTo>
                  <a:lnTo>
                    <a:pt x="29" y="12"/>
                  </a:lnTo>
                  <a:lnTo>
                    <a:pt x="26" y="10"/>
                  </a:lnTo>
                  <a:lnTo>
                    <a:pt x="23" y="10"/>
                  </a:lnTo>
                  <a:lnTo>
                    <a:pt x="20" y="10"/>
                  </a:lnTo>
                  <a:lnTo>
                    <a:pt x="17" y="12"/>
                  </a:lnTo>
                  <a:lnTo>
                    <a:pt x="15" y="13"/>
                  </a:lnTo>
                  <a:lnTo>
                    <a:pt x="14" y="18"/>
                  </a:lnTo>
                  <a:lnTo>
                    <a:pt x="12" y="22"/>
                  </a:lnTo>
                  <a:lnTo>
                    <a:pt x="12" y="30"/>
                  </a:lnTo>
                  <a:lnTo>
                    <a:pt x="12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444"/>
            <p:cNvSpPr>
              <a:spLocks noEditPoints="1"/>
            </p:cNvSpPr>
            <p:nvPr/>
          </p:nvSpPr>
          <p:spPr bwMode="auto">
            <a:xfrm>
              <a:off x="1352" y="675"/>
              <a:ext cx="43" cy="52"/>
            </a:xfrm>
            <a:custGeom>
              <a:avLst/>
              <a:gdLst>
                <a:gd name="T0" fmla="*/ 0 w 54"/>
                <a:gd name="T1" fmla="*/ 21 h 63"/>
                <a:gd name="T2" fmla="*/ 2 w 54"/>
                <a:gd name="T3" fmla="*/ 11 h 63"/>
                <a:gd name="T4" fmla="*/ 6 w 54"/>
                <a:gd name="T5" fmla="*/ 5 h 63"/>
                <a:gd name="T6" fmla="*/ 9 w 54"/>
                <a:gd name="T7" fmla="*/ 2 h 63"/>
                <a:gd name="T8" fmla="*/ 13 w 54"/>
                <a:gd name="T9" fmla="*/ 1 h 63"/>
                <a:gd name="T10" fmla="*/ 18 w 54"/>
                <a:gd name="T11" fmla="*/ 0 h 63"/>
                <a:gd name="T12" fmla="*/ 22 w 54"/>
                <a:gd name="T13" fmla="*/ 1 h 63"/>
                <a:gd name="T14" fmla="*/ 25 w 54"/>
                <a:gd name="T15" fmla="*/ 2 h 63"/>
                <a:gd name="T16" fmla="*/ 29 w 54"/>
                <a:gd name="T17" fmla="*/ 5 h 63"/>
                <a:gd name="T18" fmla="*/ 31 w 54"/>
                <a:gd name="T19" fmla="*/ 8 h 63"/>
                <a:gd name="T20" fmla="*/ 33 w 54"/>
                <a:gd name="T21" fmla="*/ 12 h 63"/>
                <a:gd name="T22" fmla="*/ 33 w 54"/>
                <a:gd name="T23" fmla="*/ 17 h 63"/>
                <a:gd name="T24" fmla="*/ 34 w 54"/>
                <a:gd name="T25" fmla="*/ 21 h 63"/>
                <a:gd name="T26" fmla="*/ 33 w 54"/>
                <a:gd name="T27" fmla="*/ 26 h 63"/>
                <a:gd name="T28" fmla="*/ 33 w 54"/>
                <a:gd name="T29" fmla="*/ 29 h 63"/>
                <a:gd name="T30" fmla="*/ 31 w 54"/>
                <a:gd name="T31" fmla="*/ 33 h 63"/>
                <a:gd name="T32" fmla="*/ 29 w 54"/>
                <a:gd name="T33" fmla="*/ 37 h 63"/>
                <a:gd name="T34" fmla="*/ 25 w 54"/>
                <a:gd name="T35" fmla="*/ 40 h 63"/>
                <a:gd name="T36" fmla="*/ 22 w 54"/>
                <a:gd name="T37" fmla="*/ 41 h 63"/>
                <a:gd name="T38" fmla="*/ 18 w 54"/>
                <a:gd name="T39" fmla="*/ 43 h 63"/>
                <a:gd name="T40" fmla="*/ 13 w 54"/>
                <a:gd name="T41" fmla="*/ 41 h 63"/>
                <a:gd name="T42" fmla="*/ 8 w 54"/>
                <a:gd name="T43" fmla="*/ 40 h 63"/>
                <a:gd name="T44" fmla="*/ 5 w 54"/>
                <a:gd name="T45" fmla="*/ 37 h 63"/>
                <a:gd name="T46" fmla="*/ 2 w 54"/>
                <a:gd name="T47" fmla="*/ 33 h 63"/>
                <a:gd name="T48" fmla="*/ 2 w 54"/>
                <a:gd name="T49" fmla="*/ 31 h 63"/>
                <a:gd name="T50" fmla="*/ 0 w 54"/>
                <a:gd name="T51" fmla="*/ 26 h 63"/>
                <a:gd name="T52" fmla="*/ 0 w 54"/>
                <a:gd name="T53" fmla="*/ 21 h 63"/>
                <a:gd name="T54" fmla="*/ 7 w 54"/>
                <a:gd name="T55" fmla="*/ 21 h 63"/>
                <a:gd name="T56" fmla="*/ 7 w 54"/>
                <a:gd name="T57" fmla="*/ 26 h 63"/>
                <a:gd name="T58" fmla="*/ 8 w 54"/>
                <a:gd name="T59" fmla="*/ 29 h 63"/>
                <a:gd name="T60" fmla="*/ 10 w 54"/>
                <a:gd name="T61" fmla="*/ 33 h 63"/>
                <a:gd name="T62" fmla="*/ 11 w 54"/>
                <a:gd name="T63" fmla="*/ 35 h 63"/>
                <a:gd name="T64" fmla="*/ 14 w 54"/>
                <a:gd name="T65" fmla="*/ 35 h 63"/>
                <a:gd name="T66" fmla="*/ 18 w 54"/>
                <a:gd name="T67" fmla="*/ 35 h 63"/>
                <a:gd name="T68" fmla="*/ 20 w 54"/>
                <a:gd name="T69" fmla="*/ 35 h 63"/>
                <a:gd name="T70" fmla="*/ 22 w 54"/>
                <a:gd name="T71" fmla="*/ 35 h 63"/>
                <a:gd name="T72" fmla="*/ 23 w 54"/>
                <a:gd name="T73" fmla="*/ 33 h 63"/>
                <a:gd name="T74" fmla="*/ 25 w 54"/>
                <a:gd name="T75" fmla="*/ 29 h 63"/>
                <a:gd name="T76" fmla="*/ 26 w 54"/>
                <a:gd name="T77" fmla="*/ 26 h 63"/>
                <a:gd name="T78" fmla="*/ 26 w 54"/>
                <a:gd name="T79" fmla="*/ 21 h 63"/>
                <a:gd name="T80" fmla="*/ 26 w 54"/>
                <a:gd name="T81" fmla="*/ 17 h 63"/>
                <a:gd name="T82" fmla="*/ 25 w 54"/>
                <a:gd name="T83" fmla="*/ 13 h 63"/>
                <a:gd name="T84" fmla="*/ 23 w 54"/>
                <a:gd name="T85" fmla="*/ 10 h 63"/>
                <a:gd name="T86" fmla="*/ 22 w 54"/>
                <a:gd name="T87" fmla="*/ 8 h 63"/>
                <a:gd name="T88" fmla="*/ 20 w 54"/>
                <a:gd name="T89" fmla="*/ 7 h 63"/>
                <a:gd name="T90" fmla="*/ 18 w 54"/>
                <a:gd name="T91" fmla="*/ 7 h 63"/>
                <a:gd name="T92" fmla="*/ 14 w 54"/>
                <a:gd name="T93" fmla="*/ 7 h 63"/>
                <a:gd name="T94" fmla="*/ 11 w 54"/>
                <a:gd name="T95" fmla="*/ 8 h 63"/>
                <a:gd name="T96" fmla="*/ 10 w 54"/>
                <a:gd name="T97" fmla="*/ 10 h 63"/>
                <a:gd name="T98" fmla="*/ 8 w 54"/>
                <a:gd name="T99" fmla="*/ 13 h 63"/>
                <a:gd name="T100" fmla="*/ 7 w 54"/>
                <a:gd name="T101" fmla="*/ 17 h 63"/>
                <a:gd name="T102" fmla="*/ 7 w 54"/>
                <a:gd name="T103" fmla="*/ 21 h 6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4" h="63">
                  <a:moveTo>
                    <a:pt x="0" y="31"/>
                  </a:moveTo>
                  <a:lnTo>
                    <a:pt x="2" y="16"/>
                  </a:lnTo>
                  <a:lnTo>
                    <a:pt x="9" y="7"/>
                  </a:lnTo>
                  <a:lnTo>
                    <a:pt x="14" y="3"/>
                  </a:lnTo>
                  <a:lnTo>
                    <a:pt x="20" y="1"/>
                  </a:lnTo>
                  <a:lnTo>
                    <a:pt x="27" y="0"/>
                  </a:lnTo>
                  <a:lnTo>
                    <a:pt x="34" y="1"/>
                  </a:lnTo>
                  <a:lnTo>
                    <a:pt x="40" y="3"/>
                  </a:lnTo>
                  <a:lnTo>
                    <a:pt x="46" y="7"/>
                  </a:lnTo>
                  <a:lnTo>
                    <a:pt x="49" y="12"/>
                  </a:lnTo>
                  <a:lnTo>
                    <a:pt x="51" y="18"/>
                  </a:lnTo>
                  <a:lnTo>
                    <a:pt x="52" y="24"/>
                  </a:lnTo>
                  <a:lnTo>
                    <a:pt x="54" y="30"/>
                  </a:lnTo>
                  <a:lnTo>
                    <a:pt x="52" y="37"/>
                  </a:lnTo>
                  <a:lnTo>
                    <a:pt x="52" y="43"/>
                  </a:lnTo>
                  <a:lnTo>
                    <a:pt x="49" y="49"/>
                  </a:lnTo>
                  <a:lnTo>
                    <a:pt x="46" y="54"/>
                  </a:lnTo>
                  <a:lnTo>
                    <a:pt x="40" y="58"/>
                  </a:lnTo>
                  <a:lnTo>
                    <a:pt x="34" y="61"/>
                  </a:lnTo>
                  <a:lnTo>
                    <a:pt x="27" y="63"/>
                  </a:lnTo>
                  <a:lnTo>
                    <a:pt x="20" y="61"/>
                  </a:lnTo>
                  <a:lnTo>
                    <a:pt x="12" y="58"/>
                  </a:lnTo>
                  <a:lnTo>
                    <a:pt x="8" y="54"/>
                  </a:lnTo>
                  <a:lnTo>
                    <a:pt x="3" y="49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1"/>
                  </a:lnTo>
                  <a:close/>
                  <a:moveTo>
                    <a:pt x="11" y="31"/>
                  </a:moveTo>
                  <a:lnTo>
                    <a:pt x="11" y="37"/>
                  </a:lnTo>
                  <a:lnTo>
                    <a:pt x="12" y="43"/>
                  </a:lnTo>
                  <a:lnTo>
                    <a:pt x="15" y="48"/>
                  </a:lnTo>
                  <a:lnTo>
                    <a:pt x="18" y="51"/>
                  </a:lnTo>
                  <a:lnTo>
                    <a:pt x="23" y="52"/>
                  </a:lnTo>
                  <a:lnTo>
                    <a:pt x="27" y="52"/>
                  </a:lnTo>
                  <a:lnTo>
                    <a:pt x="31" y="52"/>
                  </a:lnTo>
                  <a:lnTo>
                    <a:pt x="34" y="51"/>
                  </a:lnTo>
                  <a:lnTo>
                    <a:pt x="37" y="48"/>
                  </a:lnTo>
                  <a:lnTo>
                    <a:pt x="40" y="43"/>
                  </a:lnTo>
                  <a:lnTo>
                    <a:pt x="42" y="37"/>
                  </a:lnTo>
                  <a:lnTo>
                    <a:pt x="42" y="31"/>
                  </a:lnTo>
                  <a:lnTo>
                    <a:pt x="42" y="24"/>
                  </a:lnTo>
                  <a:lnTo>
                    <a:pt x="40" y="19"/>
                  </a:lnTo>
                  <a:lnTo>
                    <a:pt x="37" y="15"/>
                  </a:lnTo>
                  <a:lnTo>
                    <a:pt x="34" y="12"/>
                  </a:lnTo>
                  <a:lnTo>
                    <a:pt x="31" y="10"/>
                  </a:lnTo>
                  <a:lnTo>
                    <a:pt x="27" y="10"/>
                  </a:lnTo>
                  <a:lnTo>
                    <a:pt x="23" y="10"/>
                  </a:lnTo>
                  <a:lnTo>
                    <a:pt x="18" y="12"/>
                  </a:lnTo>
                  <a:lnTo>
                    <a:pt x="15" y="15"/>
                  </a:lnTo>
                  <a:lnTo>
                    <a:pt x="12" y="19"/>
                  </a:lnTo>
                  <a:lnTo>
                    <a:pt x="11" y="25"/>
                  </a:lnTo>
                  <a:lnTo>
                    <a:pt x="11" y="3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445"/>
            <p:cNvSpPr>
              <a:spLocks/>
            </p:cNvSpPr>
            <p:nvPr/>
          </p:nvSpPr>
          <p:spPr bwMode="auto">
            <a:xfrm>
              <a:off x="1401" y="659"/>
              <a:ext cx="23" cy="68"/>
            </a:xfrm>
            <a:custGeom>
              <a:avLst/>
              <a:gdLst>
                <a:gd name="T0" fmla="*/ 17 w 29"/>
                <a:gd name="T1" fmla="*/ 49 h 82"/>
                <a:gd name="T2" fmla="*/ 18 w 29"/>
                <a:gd name="T3" fmla="*/ 55 h 82"/>
                <a:gd name="T4" fmla="*/ 15 w 29"/>
                <a:gd name="T5" fmla="*/ 56 h 82"/>
                <a:gd name="T6" fmla="*/ 13 w 29"/>
                <a:gd name="T7" fmla="*/ 56 h 82"/>
                <a:gd name="T8" fmla="*/ 10 w 29"/>
                <a:gd name="T9" fmla="*/ 56 h 82"/>
                <a:gd name="T10" fmla="*/ 8 w 29"/>
                <a:gd name="T11" fmla="*/ 55 h 82"/>
                <a:gd name="T12" fmla="*/ 6 w 29"/>
                <a:gd name="T13" fmla="*/ 53 h 82"/>
                <a:gd name="T14" fmla="*/ 5 w 29"/>
                <a:gd name="T15" fmla="*/ 52 h 82"/>
                <a:gd name="T16" fmla="*/ 5 w 29"/>
                <a:gd name="T17" fmla="*/ 51 h 82"/>
                <a:gd name="T18" fmla="*/ 4 w 29"/>
                <a:gd name="T19" fmla="*/ 46 h 82"/>
                <a:gd name="T20" fmla="*/ 4 w 29"/>
                <a:gd name="T21" fmla="*/ 44 h 82"/>
                <a:gd name="T22" fmla="*/ 4 w 29"/>
                <a:gd name="T23" fmla="*/ 20 h 82"/>
                <a:gd name="T24" fmla="*/ 0 w 29"/>
                <a:gd name="T25" fmla="*/ 20 h 82"/>
                <a:gd name="T26" fmla="*/ 0 w 29"/>
                <a:gd name="T27" fmla="*/ 14 h 82"/>
                <a:gd name="T28" fmla="*/ 4 w 29"/>
                <a:gd name="T29" fmla="*/ 14 h 82"/>
                <a:gd name="T30" fmla="*/ 4 w 29"/>
                <a:gd name="T31" fmla="*/ 4 h 82"/>
                <a:gd name="T32" fmla="*/ 11 w 29"/>
                <a:gd name="T33" fmla="*/ 0 h 82"/>
                <a:gd name="T34" fmla="*/ 11 w 29"/>
                <a:gd name="T35" fmla="*/ 14 h 82"/>
                <a:gd name="T36" fmla="*/ 17 w 29"/>
                <a:gd name="T37" fmla="*/ 14 h 82"/>
                <a:gd name="T38" fmla="*/ 17 w 29"/>
                <a:gd name="T39" fmla="*/ 20 h 82"/>
                <a:gd name="T40" fmla="*/ 11 w 29"/>
                <a:gd name="T41" fmla="*/ 20 h 82"/>
                <a:gd name="T42" fmla="*/ 11 w 29"/>
                <a:gd name="T43" fmla="*/ 44 h 82"/>
                <a:gd name="T44" fmla="*/ 11 w 29"/>
                <a:gd name="T45" fmla="*/ 46 h 82"/>
                <a:gd name="T46" fmla="*/ 11 w 29"/>
                <a:gd name="T47" fmla="*/ 48 h 82"/>
                <a:gd name="T48" fmla="*/ 11 w 29"/>
                <a:gd name="T49" fmla="*/ 48 h 82"/>
                <a:gd name="T50" fmla="*/ 13 w 29"/>
                <a:gd name="T51" fmla="*/ 49 h 82"/>
                <a:gd name="T52" fmla="*/ 13 w 29"/>
                <a:gd name="T53" fmla="*/ 49 h 82"/>
                <a:gd name="T54" fmla="*/ 14 w 29"/>
                <a:gd name="T55" fmla="*/ 49 h 82"/>
                <a:gd name="T56" fmla="*/ 15 w 29"/>
                <a:gd name="T57" fmla="*/ 49 h 82"/>
                <a:gd name="T58" fmla="*/ 17 w 29"/>
                <a:gd name="T59" fmla="*/ 49 h 8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9" h="82">
                  <a:moveTo>
                    <a:pt x="27" y="71"/>
                  </a:moveTo>
                  <a:lnTo>
                    <a:pt x="29" y="80"/>
                  </a:lnTo>
                  <a:lnTo>
                    <a:pt x="24" y="82"/>
                  </a:lnTo>
                  <a:lnTo>
                    <a:pt x="21" y="82"/>
                  </a:lnTo>
                  <a:lnTo>
                    <a:pt x="15" y="82"/>
                  </a:lnTo>
                  <a:lnTo>
                    <a:pt x="12" y="80"/>
                  </a:lnTo>
                  <a:lnTo>
                    <a:pt x="9" y="77"/>
                  </a:lnTo>
                  <a:lnTo>
                    <a:pt x="8" y="76"/>
                  </a:lnTo>
                  <a:lnTo>
                    <a:pt x="8" y="73"/>
                  </a:lnTo>
                  <a:lnTo>
                    <a:pt x="6" y="68"/>
                  </a:lnTo>
                  <a:lnTo>
                    <a:pt x="6" y="64"/>
                  </a:lnTo>
                  <a:lnTo>
                    <a:pt x="6" y="29"/>
                  </a:lnTo>
                  <a:lnTo>
                    <a:pt x="0" y="29"/>
                  </a:lnTo>
                  <a:lnTo>
                    <a:pt x="0" y="20"/>
                  </a:lnTo>
                  <a:lnTo>
                    <a:pt x="6" y="20"/>
                  </a:lnTo>
                  <a:lnTo>
                    <a:pt x="6" y="6"/>
                  </a:lnTo>
                  <a:lnTo>
                    <a:pt x="18" y="0"/>
                  </a:lnTo>
                  <a:lnTo>
                    <a:pt x="18" y="20"/>
                  </a:lnTo>
                  <a:lnTo>
                    <a:pt x="27" y="20"/>
                  </a:lnTo>
                  <a:lnTo>
                    <a:pt x="27" y="29"/>
                  </a:lnTo>
                  <a:lnTo>
                    <a:pt x="18" y="29"/>
                  </a:lnTo>
                  <a:lnTo>
                    <a:pt x="18" y="64"/>
                  </a:lnTo>
                  <a:lnTo>
                    <a:pt x="18" y="67"/>
                  </a:lnTo>
                  <a:lnTo>
                    <a:pt x="18" y="70"/>
                  </a:lnTo>
                  <a:lnTo>
                    <a:pt x="20" y="71"/>
                  </a:lnTo>
                  <a:lnTo>
                    <a:pt x="21" y="71"/>
                  </a:lnTo>
                  <a:lnTo>
                    <a:pt x="23" y="71"/>
                  </a:lnTo>
                  <a:lnTo>
                    <a:pt x="24" y="71"/>
                  </a:lnTo>
                  <a:lnTo>
                    <a:pt x="27" y="7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446"/>
            <p:cNvSpPr>
              <a:spLocks noEditPoints="1"/>
            </p:cNvSpPr>
            <p:nvPr/>
          </p:nvSpPr>
          <p:spPr bwMode="auto">
            <a:xfrm>
              <a:off x="1429" y="675"/>
              <a:ext cx="43" cy="52"/>
            </a:xfrm>
            <a:custGeom>
              <a:avLst/>
              <a:gdLst>
                <a:gd name="T0" fmla="*/ 0 w 54"/>
                <a:gd name="T1" fmla="*/ 21 h 63"/>
                <a:gd name="T2" fmla="*/ 1 w 54"/>
                <a:gd name="T3" fmla="*/ 11 h 63"/>
                <a:gd name="T4" fmla="*/ 6 w 54"/>
                <a:gd name="T5" fmla="*/ 5 h 63"/>
                <a:gd name="T6" fmla="*/ 8 w 54"/>
                <a:gd name="T7" fmla="*/ 2 h 63"/>
                <a:gd name="T8" fmla="*/ 12 w 54"/>
                <a:gd name="T9" fmla="*/ 1 h 63"/>
                <a:gd name="T10" fmla="*/ 18 w 54"/>
                <a:gd name="T11" fmla="*/ 0 h 63"/>
                <a:gd name="T12" fmla="*/ 22 w 54"/>
                <a:gd name="T13" fmla="*/ 1 h 63"/>
                <a:gd name="T14" fmla="*/ 25 w 54"/>
                <a:gd name="T15" fmla="*/ 2 h 63"/>
                <a:gd name="T16" fmla="*/ 29 w 54"/>
                <a:gd name="T17" fmla="*/ 5 h 63"/>
                <a:gd name="T18" fmla="*/ 31 w 54"/>
                <a:gd name="T19" fmla="*/ 8 h 63"/>
                <a:gd name="T20" fmla="*/ 33 w 54"/>
                <a:gd name="T21" fmla="*/ 12 h 63"/>
                <a:gd name="T22" fmla="*/ 34 w 54"/>
                <a:gd name="T23" fmla="*/ 17 h 63"/>
                <a:gd name="T24" fmla="*/ 34 w 54"/>
                <a:gd name="T25" fmla="*/ 21 h 63"/>
                <a:gd name="T26" fmla="*/ 34 w 54"/>
                <a:gd name="T27" fmla="*/ 26 h 63"/>
                <a:gd name="T28" fmla="*/ 33 w 54"/>
                <a:gd name="T29" fmla="*/ 29 h 63"/>
                <a:gd name="T30" fmla="*/ 33 w 54"/>
                <a:gd name="T31" fmla="*/ 33 h 63"/>
                <a:gd name="T32" fmla="*/ 29 w 54"/>
                <a:gd name="T33" fmla="*/ 37 h 63"/>
                <a:gd name="T34" fmla="*/ 25 w 54"/>
                <a:gd name="T35" fmla="*/ 40 h 63"/>
                <a:gd name="T36" fmla="*/ 22 w 54"/>
                <a:gd name="T37" fmla="*/ 41 h 63"/>
                <a:gd name="T38" fmla="*/ 18 w 54"/>
                <a:gd name="T39" fmla="*/ 43 h 63"/>
                <a:gd name="T40" fmla="*/ 12 w 54"/>
                <a:gd name="T41" fmla="*/ 41 h 63"/>
                <a:gd name="T42" fmla="*/ 8 w 54"/>
                <a:gd name="T43" fmla="*/ 40 h 63"/>
                <a:gd name="T44" fmla="*/ 5 w 54"/>
                <a:gd name="T45" fmla="*/ 37 h 63"/>
                <a:gd name="T46" fmla="*/ 2 w 54"/>
                <a:gd name="T47" fmla="*/ 33 h 63"/>
                <a:gd name="T48" fmla="*/ 1 w 54"/>
                <a:gd name="T49" fmla="*/ 31 h 63"/>
                <a:gd name="T50" fmla="*/ 0 w 54"/>
                <a:gd name="T51" fmla="*/ 26 h 63"/>
                <a:gd name="T52" fmla="*/ 0 w 54"/>
                <a:gd name="T53" fmla="*/ 21 h 63"/>
                <a:gd name="T54" fmla="*/ 6 w 54"/>
                <a:gd name="T55" fmla="*/ 21 h 63"/>
                <a:gd name="T56" fmla="*/ 6 w 54"/>
                <a:gd name="T57" fmla="*/ 26 h 63"/>
                <a:gd name="T58" fmla="*/ 8 w 54"/>
                <a:gd name="T59" fmla="*/ 29 h 63"/>
                <a:gd name="T60" fmla="*/ 10 w 54"/>
                <a:gd name="T61" fmla="*/ 33 h 63"/>
                <a:gd name="T62" fmla="*/ 11 w 54"/>
                <a:gd name="T63" fmla="*/ 35 h 63"/>
                <a:gd name="T64" fmla="*/ 14 w 54"/>
                <a:gd name="T65" fmla="*/ 35 h 63"/>
                <a:gd name="T66" fmla="*/ 18 w 54"/>
                <a:gd name="T67" fmla="*/ 35 h 63"/>
                <a:gd name="T68" fmla="*/ 20 w 54"/>
                <a:gd name="T69" fmla="*/ 35 h 63"/>
                <a:gd name="T70" fmla="*/ 22 w 54"/>
                <a:gd name="T71" fmla="*/ 35 h 63"/>
                <a:gd name="T72" fmla="*/ 25 w 54"/>
                <a:gd name="T73" fmla="*/ 33 h 63"/>
                <a:gd name="T74" fmla="*/ 25 w 54"/>
                <a:gd name="T75" fmla="*/ 29 h 63"/>
                <a:gd name="T76" fmla="*/ 26 w 54"/>
                <a:gd name="T77" fmla="*/ 26 h 63"/>
                <a:gd name="T78" fmla="*/ 27 w 54"/>
                <a:gd name="T79" fmla="*/ 21 h 63"/>
                <a:gd name="T80" fmla="*/ 26 w 54"/>
                <a:gd name="T81" fmla="*/ 17 h 63"/>
                <a:gd name="T82" fmla="*/ 25 w 54"/>
                <a:gd name="T83" fmla="*/ 13 h 63"/>
                <a:gd name="T84" fmla="*/ 25 w 54"/>
                <a:gd name="T85" fmla="*/ 10 h 63"/>
                <a:gd name="T86" fmla="*/ 22 w 54"/>
                <a:gd name="T87" fmla="*/ 8 h 63"/>
                <a:gd name="T88" fmla="*/ 20 w 54"/>
                <a:gd name="T89" fmla="*/ 7 h 63"/>
                <a:gd name="T90" fmla="*/ 18 w 54"/>
                <a:gd name="T91" fmla="*/ 7 h 63"/>
                <a:gd name="T92" fmla="*/ 14 w 54"/>
                <a:gd name="T93" fmla="*/ 7 h 63"/>
                <a:gd name="T94" fmla="*/ 11 w 54"/>
                <a:gd name="T95" fmla="*/ 8 h 63"/>
                <a:gd name="T96" fmla="*/ 10 w 54"/>
                <a:gd name="T97" fmla="*/ 10 h 63"/>
                <a:gd name="T98" fmla="*/ 8 w 54"/>
                <a:gd name="T99" fmla="*/ 13 h 63"/>
                <a:gd name="T100" fmla="*/ 6 w 54"/>
                <a:gd name="T101" fmla="*/ 17 h 63"/>
                <a:gd name="T102" fmla="*/ 6 w 54"/>
                <a:gd name="T103" fmla="*/ 21 h 6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4" h="63">
                  <a:moveTo>
                    <a:pt x="0" y="31"/>
                  </a:moveTo>
                  <a:lnTo>
                    <a:pt x="1" y="16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9" y="1"/>
                  </a:lnTo>
                  <a:lnTo>
                    <a:pt x="27" y="0"/>
                  </a:lnTo>
                  <a:lnTo>
                    <a:pt x="34" y="1"/>
                  </a:lnTo>
                  <a:lnTo>
                    <a:pt x="40" y="3"/>
                  </a:lnTo>
                  <a:lnTo>
                    <a:pt x="46" y="7"/>
                  </a:lnTo>
                  <a:lnTo>
                    <a:pt x="49" y="12"/>
                  </a:lnTo>
                  <a:lnTo>
                    <a:pt x="52" y="18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54" y="37"/>
                  </a:lnTo>
                  <a:lnTo>
                    <a:pt x="52" y="43"/>
                  </a:lnTo>
                  <a:lnTo>
                    <a:pt x="51" y="49"/>
                  </a:lnTo>
                  <a:lnTo>
                    <a:pt x="46" y="54"/>
                  </a:lnTo>
                  <a:lnTo>
                    <a:pt x="40" y="58"/>
                  </a:lnTo>
                  <a:lnTo>
                    <a:pt x="34" y="61"/>
                  </a:lnTo>
                  <a:lnTo>
                    <a:pt x="27" y="63"/>
                  </a:lnTo>
                  <a:lnTo>
                    <a:pt x="19" y="61"/>
                  </a:lnTo>
                  <a:lnTo>
                    <a:pt x="12" y="58"/>
                  </a:lnTo>
                  <a:lnTo>
                    <a:pt x="7" y="54"/>
                  </a:lnTo>
                  <a:lnTo>
                    <a:pt x="4" y="49"/>
                  </a:lnTo>
                  <a:lnTo>
                    <a:pt x="1" y="45"/>
                  </a:lnTo>
                  <a:lnTo>
                    <a:pt x="0" y="39"/>
                  </a:lnTo>
                  <a:lnTo>
                    <a:pt x="0" y="31"/>
                  </a:lnTo>
                  <a:close/>
                  <a:moveTo>
                    <a:pt x="10" y="31"/>
                  </a:moveTo>
                  <a:lnTo>
                    <a:pt x="10" y="37"/>
                  </a:lnTo>
                  <a:lnTo>
                    <a:pt x="12" y="43"/>
                  </a:lnTo>
                  <a:lnTo>
                    <a:pt x="15" y="48"/>
                  </a:lnTo>
                  <a:lnTo>
                    <a:pt x="18" y="51"/>
                  </a:lnTo>
                  <a:lnTo>
                    <a:pt x="22" y="52"/>
                  </a:lnTo>
                  <a:lnTo>
                    <a:pt x="27" y="52"/>
                  </a:lnTo>
                  <a:lnTo>
                    <a:pt x="31" y="52"/>
                  </a:lnTo>
                  <a:lnTo>
                    <a:pt x="34" y="51"/>
                  </a:lnTo>
                  <a:lnTo>
                    <a:pt x="39" y="48"/>
                  </a:lnTo>
                  <a:lnTo>
                    <a:pt x="40" y="43"/>
                  </a:lnTo>
                  <a:lnTo>
                    <a:pt x="42" y="37"/>
                  </a:lnTo>
                  <a:lnTo>
                    <a:pt x="43" y="31"/>
                  </a:lnTo>
                  <a:lnTo>
                    <a:pt x="42" y="24"/>
                  </a:lnTo>
                  <a:lnTo>
                    <a:pt x="40" y="19"/>
                  </a:lnTo>
                  <a:lnTo>
                    <a:pt x="39" y="15"/>
                  </a:lnTo>
                  <a:lnTo>
                    <a:pt x="34" y="12"/>
                  </a:lnTo>
                  <a:lnTo>
                    <a:pt x="31" y="10"/>
                  </a:lnTo>
                  <a:lnTo>
                    <a:pt x="27" y="10"/>
                  </a:lnTo>
                  <a:lnTo>
                    <a:pt x="22" y="10"/>
                  </a:lnTo>
                  <a:lnTo>
                    <a:pt x="18" y="12"/>
                  </a:lnTo>
                  <a:lnTo>
                    <a:pt x="15" y="15"/>
                  </a:lnTo>
                  <a:lnTo>
                    <a:pt x="12" y="19"/>
                  </a:lnTo>
                  <a:lnTo>
                    <a:pt x="10" y="25"/>
                  </a:lnTo>
                  <a:lnTo>
                    <a:pt x="10" y="3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447"/>
            <p:cNvSpPr>
              <a:spLocks/>
            </p:cNvSpPr>
            <p:nvPr/>
          </p:nvSpPr>
          <p:spPr bwMode="auto">
            <a:xfrm>
              <a:off x="1482" y="675"/>
              <a:ext cx="38" cy="51"/>
            </a:xfrm>
            <a:custGeom>
              <a:avLst/>
              <a:gdLst>
                <a:gd name="T0" fmla="*/ 0 w 47"/>
                <a:gd name="T1" fmla="*/ 43 h 61"/>
                <a:gd name="T2" fmla="*/ 0 w 47"/>
                <a:gd name="T3" fmla="*/ 1 h 61"/>
                <a:gd name="T4" fmla="*/ 7 w 47"/>
                <a:gd name="T5" fmla="*/ 1 h 61"/>
                <a:gd name="T6" fmla="*/ 7 w 47"/>
                <a:gd name="T7" fmla="*/ 7 h 61"/>
                <a:gd name="T8" fmla="*/ 9 w 47"/>
                <a:gd name="T9" fmla="*/ 4 h 61"/>
                <a:gd name="T10" fmla="*/ 12 w 47"/>
                <a:gd name="T11" fmla="*/ 3 h 61"/>
                <a:gd name="T12" fmla="*/ 15 w 47"/>
                <a:gd name="T13" fmla="*/ 0 h 61"/>
                <a:gd name="T14" fmla="*/ 19 w 47"/>
                <a:gd name="T15" fmla="*/ 0 h 61"/>
                <a:gd name="T16" fmla="*/ 22 w 47"/>
                <a:gd name="T17" fmla="*/ 0 h 61"/>
                <a:gd name="T18" fmla="*/ 25 w 47"/>
                <a:gd name="T19" fmla="*/ 1 h 61"/>
                <a:gd name="T20" fmla="*/ 27 w 47"/>
                <a:gd name="T21" fmla="*/ 3 h 61"/>
                <a:gd name="T22" fmla="*/ 29 w 47"/>
                <a:gd name="T23" fmla="*/ 5 h 61"/>
                <a:gd name="T24" fmla="*/ 29 w 47"/>
                <a:gd name="T25" fmla="*/ 7 h 61"/>
                <a:gd name="T26" fmla="*/ 31 w 47"/>
                <a:gd name="T27" fmla="*/ 11 h 61"/>
                <a:gd name="T28" fmla="*/ 31 w 47"/>
                <a:gd name="T29" fmla="*/ 13 h 61"/>
                <a:gd name="T30" fmla="*/ 31 w 47"/>
                <a:gd name="T31" fmla="*/ 17 h 61"/>
                <a:gd name="T32" fmla="*/ 31 w 47"/>
                <a:gd name="T33" fmla="*/ 43 h 61"/>
                <a:gd name="T34" fmla="*/ 23 w 47"/>
                <a:gd name="T35" fmla="*/ 43 h 61"/>
                <a:gd name="T36" fmla="*/ 23 w 47"/>
                <a:gd name="T37" fmla="*/ 18 h 61"/>
                <a:gd name="T38" fmla="*/ 23 w 47"/>
                <a:gd name="T39" fmla="*/ 13 h 61"/>
                <a:gd name="T40" fmla="*/ 23 w 47"/>
                <a:gd name="T41" fmla="*/ 11 h 61"/>
                <a:gd name="T42" fmla="*/ 22 w 47"/>
                <a:gd name="T43" fmla="*/ 9 h 61"/>
                <a:gd name="T44" fmla="*/ 21 w 47"/>
                <a:gd name="T45" fmla="*/ 8 h 61"/>
                <a:gd name="T46" fmla="*/ 19 w 47"/>
                <a:gd name="T47" fmla="*/ 7 h 61"/>
                <a:gd name="T48" fmla="*/ 15 w 47"/>
                <a:gd name="T49" fmla="*/ 7 h 61"/>
                <a:gd name="T50" fmla="*/ 13 w 47"/>
                <a:gd name="T51" fmla="*/ 7 h 61"/>
                <a:gd name="T52" fmla="*/ 10 w 47"/>
                <a:gd name="T53" fmla="*/ 9 h 61"/>
                <a:gd name="T54" fmla="*/ 8 w 47"/>
                <a:gd name="T55" fmla="*/ 13 h 61"/>
                <a:gd name="T56" fmla="*/ 7 w 47"/>
                <a:gd name="T57" fmla="*/ 15 h 61"/>
                <a:gd name="T58" fmla="*/ 7 w 47"/>
                <a:gd name="T59" fmla="*/ 19 h 61"/>
                <a:gd name="T60" fmla="*/ 7 w 47"/>
                <a:gd name="T61" fmla="*/ 43 h 61"/>
                <a:gd name="T62" fmla="*/ 0 w 47"/>
                <a:gd name="T63" fmla="*/ 43 h 6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47" h="61">
                  <a:moveTo>
                    <a:pt x="0" y="61"/>
                  </a:moveTo>
                  <a:lnTo>
                    <a:pt x="0" y="1"/>
                  </a:lnTo>
                  <a:lnTo>
                    <a:pt x="11" y="1"/>
                  </a:lnTo>
                  <a:lnTo>
                    <a:pt x="11" y="10"/>
                  </a:lnTo>
                  <a:lnTo>
                    <a:pt x="14" y="6"/>
                  </a:lnTo>
                  <a:lnTo>
                    <a:pt x="18" y="3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3" y="0"/>
                  </a:lnTo>
                  <a:lnTo>
                    <a:pt x="38" y="1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5" y="10"/>
                  </a:lnTo>
                  <a:lnTo>
                    <a:pt x="47" y="15"/>
                  </a:lnTo>
                  <a:lnTo>
                    <a:pt x="47" y="18"/>
                  </a:lnTo>
                  <a:lnTo>
                    <a:pt x="47" y="24"/>
                  </a:lnTo>
                  <a:lnTo>
                    <a:pt x="47" y="61"/>
                  </a:lnTo>
                  <a:lnTo>
                    <a:pt x="36" y="61"/>
                  </a:lnTo>
                  <a:lnTo>
                    <a:pt x="36" y="25"/>
                  </a:lnTo>
                  <a:lnTo>
                    <a:pt x="36" y="19"/>
                  </a:lnTo>
                  <a:lnTo>
                    <a:pt x="35" y="16"/>
                  </a:lnTo>
                  <a:lnTo>
                    <a:pt x="33" y="13"/>
                  </a:lnTo>
                  <a:lnTo>
                    <a:pt x="32" y="12"/>
                  </a:lnTo>
                  <a:lnTo>
                    <a:pt x="29" y="10"/>
                  </a:lnTo>
                  <a:lnTo>
                    <a:pt x="24" y="10"/>
                  </a:lnTo>
                  <a:lnTo>
                    <a:pt x="20" y="10"/>
                  </a:lnTo>
                  <a:lnTo>
                    <a:pt x="15" y="13"/>
                  </a:lnTo>
                  <a:lnTo>
                    <a:pt x="12" y="18"/>
                  </a:lnTo>
                  <a:lnTo>
                    <a:pt x="11" y="22"/>
                  </a:lnTo>
                  <a:lnTo>
                    <a:pt x="11" y="28"/>
                  </a:lnTo>
                  <a:lnTo>
                    <a:pt x="11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448"/>
            <p:cNvSpPr>
              <a:spLocks/>
            </p:cNvSpPr>
            <p:nvPr/>
          </p:nvSpPr>
          <p:spPr bwMode="auto">
            <a:xfrm>
              <a:off x="1554" y="657"/>
              <a:ext cx="28" cy="69"/>
            </a:xfrm>
            <a:custGeom>
              <a:avLst/>
              <a:gdLst>
                <a:gd name="T0" fmla="*/ 5 w 35"/>
                <a:gd name="T1" fmla="*/ 57 h 83"/>
                <a:gd name="T2" fmla="*/ 5 w 35"/>
                <a:gd name="T3" fmla="*/ 22 h 83"/>
                <a:gd name="T4" fmla="*/ 0 w 35"/>
                <a:gd name="T5" fmla="*/ 22 h 83"/>
                <a:gd name="T6" fmla="*/ 0 w 35"/>
                <a:gd name="T7" fmla="*/ 16 h 83"/>
                <a:gd name="T8" fmla="*/ 5 w 35"/>
                <a:gd name="T9" fmla="*/ 16 h 83"/>
                <a:gd name="T10" fmla="*/ 5 w 35"/>
                <a:gd name="T11" fmla="*/ 12 h 83"/>
                <a:gd name="T12" fmla="*/ 6 w 35"/>
                <a:gd name="T13" fmla="*/ 8 h 83"/>
                <a:gd name="T14" fmla="*/ 6 w 35"/>
                <a:gd name="T15" fmla="*/ 6 h 83"/>
                <a:gd name="T16" fmla="*/ 8 w 35"/>
                <a:gd name="T17" fmla="*/ 2 h 83"/>
                <a:gd name="T18" fmla="*/ 10 w 35"/>
                <a:gd name="T19" fmla="*/ 1 h 83"/>
                <a:gd name="T20" fmla="*/ 13 w 35"/>
                <a:gd name="T21" fmla="*/ 0 h 83"/>
                <a:gd name="T22" fmla="*/ 17 w 35"/>
                <a:gd name="T23" fmla="*/ 0 h 83"/>
                <a:gd name="T24" fmla="*/ 19 w 35"/>
                <a:gd name="T25" fmla="*/ 0 h 83"/>
                <a:gd name="T26" fmla="*/ 22 w 35"/>
                <a:gd name="T27" fmla="*/ 1 h 83"/>
                <a:gd name="T28" fmla="*/ 21 w 35"/>
                <a:gd name="T29" fmla="*/ 7 h 83"/>
                <a:gd name="T30" fmla="*/ 19 w 35"/>
                <a:gd name="T31" fmla="*/ 6 h 83"/>
                <a:gd name="T32" fmla="*/ 18 w 35"/>
                <a:gd name="T33" fmla="*/ 6 h 83"/>
                <a:gd name="T34" fmla="*/ 15 w 35"/>
                <a:gd name="T35" fmla="*/ 7 h 83"/>
                <a:gd name="T36" fmla="*/ 14 w 35"/>
                <a:gd name="T37" fmla="*/ 8 h 83"/>
                <a:gd name="T38" fmla="*/ 13 w 35"/>
                <a:gd name="T39" fmla="*/ 9 h 83"/>
                <a:gd name="T40" fmla="*/ 13 w 35"/>
                <a:gd name="T41" fmla="*/ 12 h 83"/>
                <a:gd name="T42" fmla="*/ 13 w 35"/>
                <a:gd name="T43" fmla="*/ 16 h 83"/>
                <a:gd name="T44" fmla="*/ 19 w 35"/>
                <a:gd name="T45" fmla="*/ 16 h 83"/>
                <a:gd name="T46" fmla="*/ 19 w 35"/>
                <a:gd name="T47" fmla="*/ 22 h 83"/>
                <a:gd name="T48" fmla="*/ 13 w 35"/>
                <a:gd name="T49" fmla="*/ 22 h 83"/>
                <a:gd name="T50" fmla="*/ 13 w 35"/>
                <a:gd name="T51" fmla="*/ 57 h 83"/>
                <a:gd name="T52" fmla="*/ 5 w 35"/>
                <a:gd name="T53" fmla="*/ 57 h 8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5" h="83">
                  <a:moveTo>
                    <a:pt x="8" y="83"/>
                  </a:moveTo>
                  <a:lnTo>
                    <a:pt x="8" y="32"/>
                  </a:lnTo>
                  <a:lnTo>
                    <a:pt x="0" y="32"/>
                  </a:lnTo>
                  <a:lnTo>
                    <a:pt x="0" y="23"/>
                  </a:lnTo>
                  <a:lnTo>
                    <a:pt x="8" y="23"/>
                  </a:lnTo>
                  <a:lnTo>
                    <a:pt x="8" y="18"/>
                  </a:lnTo>
                  <a:lnTo>
                    <a:pt x="9" y="12"/>
                  </a:lnTo>
                  <a:lnTo>
                    <a:pt x="9" y="9"/>
                  </a:lnTo>
                  <a:lnTo>
                    <a:pt x="12" y="4"/>
                  </a:lnTo>
                  <a:lnTo>
                    <a:pt x="15" y="1"/>
                  </a:lnTo>
                  <a:lnTo>
                    <a:pt x="20" y="0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5" y="1"/>
                  </a:lnTo>
                  <a:lnTo>
                    <a:pt x="33" y="10"/>
                  </a:lnTo>
                  <a:lnTo>
                    <a:pt x="30" y="9"/>
                  </a:lnTo>
                  <a:lnTo>
                    <a:pt x="27" y="9"/>
                  </a:lnTo>
                  <a:lnTo>
                    <a:pt x="24" y="10"/>
                  </a:lnTo>
                  <a:lnTo>
                    <a:pt x="21" y="12"/>
                  </a:lnTo>
                  <a:lnTo>
                    <a:pt x="20" y="13"/>
                  </a:lnTo>
                  <a:lnTo>
                    <a:pt x="20" y="18"/>
                  </a:lnTo>
                  <a:lnTo>
                    <a:pt x="20" y="23"/>
                  </a:lnTo>
                  <a:lnTo>
                    <a:pt x="30" y="23"/>
                  </a:lnTo>
                  <a:lnTo>
                    <a:pt x="30" y="32"/>
                  </a:lnTo>
                  <a:lnTo>
                    <a:pt x="20" y="32"/>
                  </a:lnTo>
                  <a:lnTo>
                    <a:pt x="20" y="83"/>
                  </a:lnTo>
                  <a:lnTo>
                    <a:pt x="8" y="8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449"/>
            <p:cNvSpPr>
              <a:spLocks noEditPoints="1"/>
            </p:cNvSpPr>
            <p:nvPr/>
          </p:nvSpPr>
          <p:spPr bwMode="auto">
            <a:xfrm>
              <a:off x="1582" y="675"/>
              <a:ext cx="43" cy="52"/>
            </a:xfrm>
            <a:custGeom>
              <a:avLst/>
              <a:gdLst>
                <a:gd name="T0" fmla="*/ 0 w 54"/>
                <a:gd name="T1" fmla="*/ 21 h 63"/>
                <a:gd name="T2" fmla="*/ 2 w 54"/>
                <a:gd name="T3" fmla="*/ 11 h 63"/>
                <a:gd name="T4" fmla="*/ 6 w 54"/>
                <a:gd name="T5" fmla="*/ 5 h 63"/>
                <a:gd name="T6" fmla="*/ 9 w 54"/>
                <a:gd name="T7" fmla="*/ 2 h 63"/>
                <a:gd name="T8" fmla="*/ 13 w 54"/>
                <a:gd name="T9" fmla="*/ 1 h 63"/>
                <a:gd name="T10" fmla="*/ 18 w 54"/>
                <a:gd name="T11" fmla="*/ 0 h 63"/>
                <a:gd name="T12" fmla="*/ 22 w 54"/>
                <a:gd name="T13" fmla="*/ 1 h 63"/>
                <a:gd name="T14" fmla="*/ 26 w 54"/>
                <a:gd name="T15" fmla="*/ 2 h 63"/>
                <a:gd name="T16" fmla="*/ 29 w 54"/>
                <a:gd name="T17" fmla="*/ 5 h 63"/>
                <a:gd name="T18" fmla="*/ 32 w 54"/>
                <a:gd name="T19" fmla="*/ 8 h 63"/>
                <a:gd name="T20" fmla="*/ 33 w 54"/>
                <a:gd name="T21" fmla="*/ 12 h 63"/>
                <a:gd name="T22" fmla="*/ 34 w 54"/>
                <a:gd name="T23" fmla="*/ 17 h 63"/>
                <a:gd name="T24" fmla="*/ 34 w 54"/>
                <a:gd name="T25" fmla="*/ 21 h 63"/>
                <a:gd name="T26" fmla="*/ 34 w 54"/>
                <a:gd name="T27" fmla="*/ 26 h 63"/>
                <a:gd name="T28" fmla="*/ 33 w 54"/>
                <a:gd name="T29" fmla="*/ 29 h 63"/>
                <a:gd name="T30" fmla="*/ 33 w 54"/>
                <a:gd name="T31" fmla="*/ 33 h 63"/>
                <a:gd name="T32" fmla="*/ 29 w 54"/>
                <a:gd name="T33" fmla="*/ 37 h 63"/>
                <a:gd name="T34" fmla="*/ 26 w 54"/>
                <a:gd name="T35" fmla="*/ 40 h 63"/>
                <a:gd name="T36" fmla="*/ 22 w 54"/>
                <a:gd name="T37" fmla="*/ 41 h 63"/>
                <a:gd name="T38" fmla="*/ 18 w 54"/>
                <a:gd name="T39" fmla="*/ 43 h 63"/>
                <a:gd name="T40" fmla="*/ 13 w 54"/>
                <a:gd name="T41" fmla="*/ 41 h 63"/>
                <a:gd name="T42" fmla="*/ 9 w 54"/>
                <a:gd name="T43" fmla="*/ 40 h 63"/>
                <a:gd name="T44" fmla="*/ 5 w 54"/>
                <a:gd name="T45" fmla="*/ 37 h 63"/>
                <a:gd name="T46" fmla="*/ 3 w 54"/>
                <a:gd name="T47" fmla="*/ 33 h 63"/>
                <a:gd name="T48" fmla="*/ 2 w 54"/>
                <a:gd name="T49" fmla="*/ 31 h 63"/>
                <a:gd name="T50" fmla="*/ 0 w 54"/>
                <a:gd name="T51" fmla="*/ 26 h 63"/>
                <a:gd name="T52" fmla="*/ 0 w 54"/>
                <a:gd name="T53" fmla="*/ 21 h 63"/>
                <a:gd name="T54" fmla="*/ 7 w 54"/>
                <a:gd name="T55" fmla="*/ 21 h 63"/>
                <a:gd name="T56" fmla="*/ 7 w 54"/>
                <a:gd name="T57" fmla="*/ 26 h 63"/>
                <a:gd name="T58" fmla="*/ 8 w 54"/>
                <a:gd name="T59" fmla="*/ 29 h 63"/>
                <a:gd name="T60" fmla="*/ 10 w 54"/>
                <a:gd name="T61" fmla="*/ 33 h 63"/>
                <a:gd name="T62" fmla="*/ 11 w 54"/>
                <a:gd name="T63" fmla="*/ 35 h 63"/>
                <a:gd name="T64" fmla="*/ 14 w 54"/>
                <a:gd name="T65" fmla="*/ 35 h 63"/>
                <a:gd name="T66" fmla="*/ 18 w 54"/>
                <a:gd name="T67" fmla="*/ 35 h 63"/>
                <a:gd name="T68" fmla="*/ 20 w 54"/>
                <a:gd name="T69" fmla="*/ 35 h 63"/>
                <a:gd name="T70" fmla="*/ 22 w 54"/>
                <a:gd name="T71" fmla="*/ 35 h 63"/>
                <a:gd name="T72" fmla="*/ 25 w 54"/>
                <a:gd name="T73" fmla="*/ 33 h 63"/>
                <a:gd name="T74" fmla="*/ 26 w 54"/>
                <a:gd name="T75" fmla="*/ 29 h 63"/>
                <a:gd name="T76" fmla="*/ 26 w 54"/>
                <a:gd name="T77" fmla="*/ 26 h 63"/>
                <a:gd name="T78" fmla="*/ 28 w 54"/>
                <a:gd name="T79" fmla="*/ 21 h 63"/>
                <a:gd name="T80" fmla="*/ 26 w 54"/>
                <a:gd name="T81" fmla="*/ 17 h 63"/>
                <a:gd name="T82" fmla="*/ 26 w 54"/>
                <a:gd name="T83" fmla="*/ 13 h 63"/>
                <a:gd name="T84" fmla="*/ 25 w 54"/>
                <a:gd name="T85" fmla="*/ 10 h 63"/>
                <a:gd name="T86" fmla="*/ 22 w 54"/>
                <a:gd name="T87" fmla="*/ 8 h 63"/>
                <a:gd name="T88" fmla="*/ 20 w 54"/>
                <a:gd name="T89" fmla="*/ 7 h 63"/>
                <a:gd name="T90" fmla="*/ 18 w 54"/>
                <a:gd name="T91" fmla="*/ 7 h 63"/>
                <a:gd name="T92" fmla="*/ 14 w 54"/>
                <a:gd name="T93" fmla="*/ 7 h 63"/>
                <a:gd name="T94" fmla="*/ 11 w 54"/>
                <a:gd name="T95" fmla="*/ 8 h 63"/>
                <a:gd name="T96" fmla="*/ 10 w 54"/>
                <a:gd name="T97" fmla="*/ 10 h 63"/>
                <a:gd name="T98" fmla="*/ 8 w 54"/>
                <a:gd name="T99" fmla="*/ 13 h 63"/>
                <a:gd name="T100" fmla="*/ 7 w 54"/>
                <a:gd name="T101" fmla="*/ 17 h 63"/>
                <a:gd name="T102" fmla="*/ 7 w 54"/>
                <a:gd name="T103" fmla="*/ 21 h 6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4" h="63">
                  <a:moveTo>
                    <a:pt x="0" y="31"/>
                  </a:moveTo>
                  <a:lnTo>
                    <a:pt x="2" y="16"/>
                  </a:lnTo>
                  <a:lnTo>
                    <a:pt x="9" y="7"/>
                  </a:lnTo>
                  <a:lnTo>
                    <a:pt x="14" y="3"/>
                  </a:lnTo>
                  <a:lnTo>
                    <a:pt x="20" y="1"/>
                  </a:lnTo>
                  <a:lnTo>
                    <a:pt x="27" y="0"/>
                  </a:lnTo>
                  <a:lnTo>
                    <a:pt x="35" y="1"/>
                  </a:lnTo>
                  <a:lnTo>
                    <a:pt x="41" y="3"/>
                  </a:lnTo>
                  <a:lnTo>
                    <a:pt x="47" y="7"/>
                  </a:lnTo>
                  <a:lnTo>
                    <a:pt x="50" y="12"/>
                  </a:lnTo>
                  <a:lnTo>
                    <a:pt x="53" y="18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54" y="37"/>
                  </a:lnTo>
                  <a:lnTo>
                    <a:pt x="53" y="43"/>
                  </a:lnTo>
                  <a:lnTo>
                    <a:pt x="51" y="49"/>
                  </a:lnTo>
                  <a:lnTo>
                    <a:pt x="47" y="54"/>
                  </a:lnTo>
                  <a:lnTo>
                    <a:pt x="41" y="58"/>
                  </a:lnTo>
                  <a:lnTo>
                    <a:pt x="35" y="61"/>
                  </a:lnTo>
                  <a:lnTo>
                    <a:pt x="27" y="63"/>
                  </a:lnTo>
                  <a:lnTo>
                    <a:pt x="20" y="61"/>
                  </a:lnTo>
                  <a:lnTo>
                    <a:pt x="14" y="58"/>
                  </a:lnTo>
                  <a:lnTo>
                    <a:pt x="8" y="54"/>
                  </a:lnTo>
                  <a:lnTo>
                    <a:pt x="5" y="49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1"/>
                  </a:lnTo>
                  <a:close/>
                  <a:moveTo>
                    <a:pt x="11" y="31"/>
                  </a:moveTo>
                  <a:lnTo>
                    <a:pt x="11" y="37"/>
                  </a:lnTo>
                  <a:lnTo>
                    <a:pt x="12" y="43"/>
                  </a:lnTo>
                  <a:lnTo>
                    <a:pt x="15" y="48"/>
                  </a:lnTo>
                  <a:lnTo>
                    <a:pt x="18" y="51"/>
                  </a:lnTo>
                  <a:lnTo>
                    <a:pt x="23" y="52"/>
                  </a:lnTo>
                  <a:lnTo>
                    <a:pt x="27" y="52"/>
                  </a:lnTo>
                  <a:lnTo>
                    <a:pt x="32" y="52"/>
                  </a:lnTo>
                  <a:lnTo>
                    <a:pt x="35" y="51"/>
                  </a:lnTo>
                  <a:lnTo>
                    <a:pt x="39" y="48"/>
                  </a:lnTo>
                  <a:lnTo>
                    <a:pt x="41" y="43"/>
                  </a:lnTo>
                  <a:lnTo>
                    <a:pt x="42" y="37"/>
                  </a:lnTo>
                  <a:lnTo>
                    <a:pt x="44" y="31"/>
                  </a:lnTo>
                  <a:lnTo>
                    <a:pt x="42" y="24"/>
                  </a:lnTo>
                  <a:lnTo>
                    <a:pt x="41" y="19"/>
                  </a:lnTo>
                  <a:lnTo>
                    <a:pt x="39" y="15"/>
                  </a:lnTo>
                  <a:lnTo>
                    <a:pt x="35" y="12"/>
                  </a:lnTo>
                  <a:lnTo>
                    <a:pt x="32" y="10"/>
                  </a:lnTo>
                  <a:lnTo>
                    <a:pt x="27" y="10"/>
                  </a:lnTo>
                  <a:lnTo>
                    <a:pt x="23" y="10"/>
                  </a:lnTo>
                  <a:lnTo>
                    <a:pt x="18" y="12"/>
                  </a:lnTo>
                  <a:lnTo>
                    <a:pt x="15" y="15"/>
                  </a:lnTo>
                  <a:lnTo>
                    <a:pt x="12" y="19"/>
                  </a:lnTo>
                  <a:lnTo>
                    <a:pt x="11" y="25"/>
                  </a:lnTo>
                  <a:lnTo>
                    <a:pt x="11" y="3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450"/>
            <p:cNvSpPr>
              <a:spLocks/>
            </p:cNvSpPr>
            <p:nvPr/>
          </p:nvSpPr>
          <p:spPr bwMode="auto">
            <a:xfrm>
              <a:off x="1637" y="675"/>
              <a:ext cx="24" cy="51"/>
            </a:xfrm>
            <a:custGeom>
              <a:avLst/>
              <a:gdLst>
                <a:gd name="T0" fmla="*/ 0 w 31"/>
                <a:gd name="T1" fmla="*/ 43 h 61"/>
                <a:gd name="T2" fmla="*/ 0 w 31"/>
                <a:gd name="T3" fmla="*/ 1 h 61"/>
                <a:gd name="T4" fmla="*/ 5 w 31"/>
                <a:gd name="T5" fmla="*/ 1 h 61"/>
                <a:gd name="T6" fmla="*/ 5 w 31"/>
                <a:gd name="T7" fmla="*/ 7 h 61"/>
                <a:gd name="T8" fmla="*/ 7 w 31"/>
                <a:gd name="T9" fmla="*/ 3 h 61"/>
                <a:gd name="T10" fmla="*/ 9 w 31"/>
                <a:gd name="T11" fmla="*/ 1 h 61"/>
                <a:gd name="T12" fmla="*/ 10 w 31"/>
                <a:gd name="T13" fmla="*/ 0 h 61"/>
                <a:gd name="T14" fmla="*/ 12 w 31"/>
                <a:gd name="T15" fmla="*/ 0 h 61"/>
                <a:gd name="T16" fmla="*/ 15 w 31"/>
                <a:gd name="T17" fmla="*/ 1 h 61"/>
                <a:gd name="T18" fmla="*/ 19 w 31"/>
                <a:gd name="T19" fmla="*/ 3 h 61"/>
                <a:gd name="T20" fmla="*/ 15 w 31"/>
                <a:gd name="T21" fmla="*/ 8 h 61"/>
                <a:gd name="T22" fmla="*/ 14 w 31"/>
                <a:gd name="T23" fmla="*/ 7 h 61"/>
                <a:gd name="T24" fmla="*/ 12 w 31"/>
                <a:gd name="T25" fmla="*/ 7 h 61"/>
                <a:gd name="T26" fmla="*/ 10 w 31"/>
                <a:gd name="T27" fmla="*/ 7 h 61"/>
                <a:gd name="T28" fmla="*/ 9 w 31"/>
                <a:gd name="T29" fmla="*/ 8 h 61"/>
                <a:gd name="T30" fmla="*/ 8 w 31"/>
                <a:gd name="T31" fmla="*/ 9 h 61"/>
                <a:gd name="T32" fmla="*/ 7 w 31"/>
                <a:gd name="T33" fmla="*/ 13 h 61"/>
                <a:gd name="T34" fmla="*/ 6 w 31"/>
                <a:gd name="T35" fmla="*/ 15 h 61"/>
                <a:gd name="T36" fmla="*/ 6 w 31"/>
                <a:gd name="T37" fmla="*/ 21 h 61"/>
                <a:gd name="T38" fmla="*/ 6 w 31"/>
                <a:gd name="T39" fmla="*/ 43 h 61"/>
                <a:gd name="T40" fmla="*/ 0 w 31"/>
                <a:gd name="T41" fmla="*/ 43 h 6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1" h="61">
                  <a:moveTo>
                    <a:pt x="0" y="6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8" y="9"/>
                  </a:lnTo>
                  <a:lnTo>
                    <a:pt x="11" y="4"/>
                  </a:lnTo>
                  <a:lnTo>
                    <a:pt x="14" y="1"/>
                  </a:lnTo>
                  <a:lnTo>
                    <a:pt x="17" y="0"/>
                  </a:lnTo>
                  <a:lnTo>
                    <a:pt x="20" y="0"/>
                  </a:lnTo>
                  <a:lnTo>
                    <a:pt x="25" y="1"/>
                  </a:lnTo>
                  <a:lnTo>
                    <a:pt x="31" y="3"/>
                  </a:lnTo>
                  <a:lnTo>
                    <a:pt x="26" y="12"/>
                  </a:lnTo>
                  <a:lnTo>
                    <a:pt x="23" y="10"/>
                  </a:lnTo>
                  <a:lnTo>
                    <a:pt x="20" y="10"/>
                  </a:lnTo>
                  <a:lnTo>
                    <a:pt x="17" y="10"/>
                  </a:lnTo>
                  <a:lnTo>
                    <a:pt x="14" y="12"/>
                  </a:lnTo>
                  <a:lnTo>
                    <a:pt x="13" y="13"/>
                  </a:lnTo>
                  <a:lnTo>
                    <a:pt x="11" y="18"/>
                  </a:lnTo>
                  <a:lnTo>
                    <a:pt x="10" y="22"/>
                  </a:lnTo>
                  <a:lnTo>
                    <a:pt x="10" y="30"/>
                  </a:lnTo>
                  <a:lnTo>
                    <a:pt x="1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451"/>
            <p:cNvSpPr>
              <a:spLocks/>
            </p:cNvSpPr>
            <p:nvPr/>
          </p:nvSpPr>
          <p:spPr bwMode="auto">
            <a:xfrm>
              <a:off x="1666" y="675"/>
              <a:ext cx="65" cy="51"/>
            </a:xfrm>
            <a:custGeom>
              <a:avLst/>
              <a:gdLst>
                <a:gd name="T0" fmla="*/ 0 w 82"/>
                <a:gd name="T1" fmla="*/ 43 h 61"/>
                <a:gd name="T2" fmla="*/ 0 w 82"/>
                <a:gd name="T3" fmla="*/ 1 h 61"/>
                <a:gd name="T4" fmla="*/ 6 w 82"/>
                <a:gd name="T5" fmla="*/ 1 h 61"/>
                <a:gd name="T6" fmla="*/ 6 w 82"/>
                <a:gd name="T7" fmla="*/ 7 h 61"/>
                <a:gd name="T8" fmla="*/ 8 w 82"/>
                <a:gd name="T9" fmla="*/ 4 h 61"/>
                <a:gd name="T10" fmla="*/ 11 w 82"/>
                <a:gd name="T11" fmla="*/ 3 h 61"/>
                <a:gd name="T12" fmla="*/ 13 w 82"/>
                <a:gd name="T13" fmla="*/ 1 h 61"/>
                <a:gd name="T14" fmla="*/ 17 w 82"/>
                <a:gd name="T15" fmla="*/ 0 h 61"/>
                <a:gd name="T16" fmla="*/ 21 w 82"/>
                <a:gd name="T17" fmla="*/ 1 h 61"/>
                <a:gd name="T18" fmla="*/ 25 w 82"/>
                <a:gd name="T19" fmla="*/ 3 h 61"/>
                <a:gd name="T20" fmla="*/ 26 w 82"/>
                <a:gd name="T21" fmla="*/ 4 h 61"/>
                <a:gd name="T22" fmla="*/ 29 w 82"/>
                <a:gd name="T23" fmla="*/ 8 h 61"/>
                <a:gd name="T24" fmla="*/ 30 w 82"/>
                <a:gd name="T25" fmla="*/ 4 h 61"/>
                <a:gd name="T26" fmla="*/ 33 w 82"/>
                <a:gd name="T27" fmla="*/ 3 h 61"/>
                <a:gd name="T28" fmla="*/ 36 w 82"/>
                <a:gd name="T29" fmla="*/ 1 h 61"/>
                <a:gd name="T30" fmla="*/ 40 w 82"/>
                <a:gd name="T31" fmla="*/ 0 h 61"/>
                <a:gd name="T32" fmla="*/ 44 w 82"/>
                <a:gd name="T33" fmla="*/ 0 h 61"/>
                <a:gd name="T34" fmla="*/ 46 w 82"/>
                <a:gd name="T35" fmla="*/ 3 h 61"/>
                <a:gd name="T36" fmla="*/ 49 w 82"/>
                <a:gd name="T37" fmla="*/ 3 h 61"/>
                <a:gd name="T38" fmla="*/ 51 w 82"/>
                <a:gd name="T39" fmla="*/ 7 h 61"/>
                <a:gd name="T40" fmla="*/ 52 w 82"/>
                <a:gd name="T41" fmla="*/ 9 h 61"/>
                <a:gd name="T42" fmla="*/ 52 w 82"/>
                <a:gd name="T43" fmla="*/ 15 h 61"/>
                <a:gd name="T44" fmla="*/ 52 w 82"/>
                <a:gd name="T45" fmla="*/ 43 h 61"/>
                <a:gd name="T46" fmla="*/ 45 w 82"/>
                <a:gd name="T47" fmla="*/ 43 h 61"/>
                <a:gd name="T48" fmla="*/ 45 w 82"/>
                <a:gd name="T49" fmla="*/ 17 h 61"/>
                <a:gd name="T50" fmla="*/ 45 w 82"/>
                <a:gd name="T51" fmla="*/ 13 h 61"/>
                <a:gd name="T52" fmla="*/ 44 w 82"/>
                <a:gd name="T53" fmla="*/ 11 h 61"/>
                <a:gd name="T54" fmla="*/ 44 w 82"/>
                <a:gd name="T55" fmla="*/ 9 h 61"/>
                <a:gd name="T56" fmla="*/ 42 w 82"/>
                <a:gd name="T57" fmla="*/ 8 h 61"/>
                <a:gd name="T58" fmla="*/ 40 w 82"/>
                <a:gd name="T59" fmla="*/ 7 h 61"/>
                <a:gd name="T60" fmla="*/ 38 w 82"/>
                <a:gd name="T61" fmla="*/ 7 h 61"/>
                <a:gd name="T62" fmla="*/ 36 w 82"/>
                <a:gd name="T63" fmla="*/ 7 h 61"/>
                <a:gd name="T64" fmla="*/ 34 w 82"/>
                <a:gd name="T65" fmla="*/ 8 h 61"/>
                <a:gd name="T66" fmla="*/ 32 w 82"/>
                <a:gd name="T67" fmla="*/ 9 h 61"/>
                <a:gd name="T68" fmla="*/ 30 w 82"/>
                <a:gd name="T69" fmla="*/ 11 h 61"/>
                <a:gd name="T70" fmla="*/ 29 w 82"/>
                <a:gd name="T71" fmla="*/ 15 h 61"/>
                <a:gd name="T72" fmla="*/ 29 w 82"/>
                <a:gd name="T73" fmla="*/ 19 h 61"/>
                <a:gd name="T74" fmla="*/ 29 w 82"/>
                <a:gd name="T75" fmla="*/ 43 h 61"/>
                <a:gd name="T76" fmla="*/ 23 w 82"/>
                <a:gd name="T77" fmla="*/ 43 h 61"/>
                <a:gd name="T78" fmla="*/ 23 w 82"/>
                <a:gd name="T79" fmla="*/ 15 h 61"/>
                <a:gd name="T80" fmla="*/ 21 w 82"/>
                <a:gd name="T81" fmla="*/ 13 h 61"/>
                <a:gd name="T82" fmla="*/ 21 w 82"/>
                <a:gd name="T83" fmla="*/ 9 h 61"/>
                <a:gd name="T84" fmla="*/ 20 w 82"/>
                <a:gd name="T85" fmla="*/ 7 h 61"/>
                <a:gd name="T86" fmla="*/ 17 w 82"/>
                <a:gd name="T87" fmla="*/ 7 h 61"/>
                <a:gd name="T88" fmla="*/ 16 w 82"/>
                <a:gd name="T89" fmla="*/ 7 h 61"/>
                <a:gd name="T90" fmla="*/ 13 w 82"/>
                <a:gd name="T91" fmla="*/ 7 h 61"/>
                <a:gd name="T92" fmla="*/ 10 w 82"/>
                <a:gd name="T93" fmla="*/ 8 h 61"/>
                <a:gd name="T94" fmla="*/ 8 w 82"/>
                <a:gd name="T95" fmla="*/ 11 h 61"/>
                <a:gd name="T96" fmla="*/ 8 w 82"/>
                <a:gd name="T97" fmla="*/ 13 h 61"/>
                <a:gd name="T98" fmla="*/ 6 w 82"/>
                <a:gd name="T99" fmla="*/ 17 h 61"/>
                <a:gd name="T100" fmla="*/ 6 w 82"/>
                <a:gd name="T101" fmla="*/ 22 h 61"/>
                <a:gd name="T102" fmla="*/ 6 w 82"/>
                <a:gd name="T103" fmla="*/ 43 h 61"/>
                <a:gd name="T104" fmla="*/ 0 w 82"/>
                <a:gd name="T105" fmla="*/ 43 h 6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82" h="61">
                  <a:moveTo>
                    <a:pt x="0" y="61"/>
                  </a:moveTo>
                  <a:lnTo>
                    <a:pt x="0" y="1"/>
                  </a:lnTo>
                  <a:lnTo>
                    <a:pt x="10" y="1"/>
                  </a:lnTo>
                  <a:lnTo>
                    <a:pt x="10" y="10"/>
                  </a:lnTo>
                  <a:lnTo>
                    <a:pt x="13" y="6"/>
                  </a:lnTo>
                  <a:lnTo>
                    <a:pt x="18" y="3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4" y="1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5" y="12"/>
                  </a:lnTo>
                  <a:lnTo>
                    <a:pt x="48" y="6"/>
                  </a:lnTo>
                  <a:lnTo>
                    <a:pt x="52" y="3"/>
                  </a:lnTo>
                  <a:lnTo>
                    <a:pt x="58" y="1"/>
                  </a:lnTo>
                  <a:lnTo>
                    <a:pt x="63" y="0"/>
                  </a:lnTo>
                  <a:lnTo>
                    <a:pt x="69" y="0"/>
                  </a:lnTo>
                  <a:lnTo>
                    <a:pt x="73" y="3"/>
                  </a:lnTo>
                  <a:lnTo>
                    <a:pt x="78" y="4"/>
                  </a:lnTo>
                  <a:lnTo>
                    <a:pt x="81" y="9"/>
                  </a:lnTo>
                  <a:lnTo>
                    <a:pt x="82" y="13"/>
                  </a:lnTo>
                  <a:lnTo>
                    <a:pt x="82" y="21"/>
                  </a:lnTo>
                  <a:lnTo>
                    <a:pt x="82" y="61"/>
                  </a:lnTo>
                  <a:lnTo>
                    <a:pt x="72" y="61"/>
                  </a:lnTo>
                  <a:lnTo>
                    <a:pt x="72" y="24"/>
                  </a:lnTo>
                  <a:lnTo>
                    <a:pt x="72" y="19"/>
                  </a:lnTo>
                  <a:lnTo>
                    <a:pt x="70" y="15"/>
                  </a:lnTo>
                  <a:lnTo>
                    <a:pt x="69" y="13"/>
                  </a:lnTo>
                  <a:lnTo>
                    <a:pt x="67" y="12"/>
                  </a:lnTo>
                  <a:lnTo>
                    <a:pt x="64" y="10"/>
                  </a:lnTo>
                  <a:lnTo>
                    <a:pt x="61" y="10"/>
                  </a:lnTo>
                  <a:lnTo>
                    <a:pt x="57" y="10"/>
                  </a:lnTo>
                  <a:lnTo>
                    <a:pt x="54" y="12"/>
                  </a:lnTo>
                  <a:lnTo>
                    <a:pt x="51" y="13"/>
                  </a:lnTo>
                  <a:lnTo>
                    <a:pt x="48" y="16"/>
                  </a:lnTo>
                  <a:lnTo>
                    <a:pt x="46" y="21"/>
                  </a:lnTo>
                  <a:lnTo>
                    <a:pt x="46" y="27"/>
                  </a:lnTo>
                  <a:lnTo>
                    <a:pt x="46" y="61"/>
                  </a:lnTo>
                  <a:lnTo>
                    <a:pt x="36" y="61"/>
                  </a:lnTo>
                  <a:lnTo>
                    <a:pt x="36" y="22"/>
                  </a:lnTo>
                  <a:lnTo>
                    <a:pt x="34" y="18"/>
                  </a:lnTo>
                  <a:lnTo>
                    <a:pt x="33" y="13"/>
                  </a:lnTo>
                  <a:lnTo>
                    <a:pt x="31" y="10"/>
                  </a:lnTo>
                  <a:lnTo>
                    <a:pt x="28" y="10"/>
                  </a:lnTo>
                  <a:lnTo>
                    <a:pt x="25" y="10"/>
                  </a:lnTo>
                  <a:lnTo>
                    <a:pt x="21" y="10"/>
                  </a:lnTo>
                  <a:lnTo>
                    <a:pt x="16" y="12"/>
                  </a:lnTo>
                  <a:lnTo>
                    <a:pt x="13" y="15"/>
                  </a:lnTo>
                  <a:lnTo>
                    <a:pt x="12" y="18"/>
                  </a:lnTo>
                  <a:lnTo>
                    <a:pt x="10" y="24"/>
                  </a:lnTo>
                  <a:lnTo>
                    <a:pt x="10" y="31"/>
                  </a:lnTo>
                  <a:lnTo>
                    <a:pt x="1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452"/>
            <p:cNvSpPr>
              <a:spLocks/>
            </p:cNvSpPr>
            <p:nvPr/>
          </p:nvSpPr>
          <p:spPr bwMode="auto">
            <a:xfrm>
              <a:off x="1766" y="657"/>
              <a:ext cx="27" cy="69"/>
            </a:xfrm>
            <a:custGeom>
              <a:avLst/>
              <a:gdLst>
                <a:gd name="T0" fmla="*/ 6 w 34"/>
                <a:gd name="T1" fmla="*/ 57 h 83"/>
                <a:gd name="T2" fmla="*/ 6 w 34"/>
                <a:gd name="T3" fmla="*/ 22 h 83"/>
                <a:gd name="T4" fmla="*/ 0 w 34"/>
                <a:gd name="T5" fmla="*/ 22 h 83"/>
                <a:gd name="T6" fmla="*/ 0 w 34"/>
                <a:gd name="T7" fmla="*/ 16 h 83"/>
                <a:gd name="T8" fmla="*/ 6 w 34"/>
                <a:gd name="T9" fmla="*/ 16 h 83"/>
                <a:gd name="T10" fmla="*/ 6 w 34"/>
                <a:gd name="T11" fmla="*/ 12 h 83"/>
                <a:gd name="T12" fmla="*/ 6 w 34"/>
                <a:gd name="T13" fmla="*/ 8 h 83"/>
                <a:gd name="T14" fmla="*/ 6 w 34"/>
                <a:gd name="T15" fmla="*/ 6 h 83"/>
                <a:gd name="T16" fmla="*/ 8 w 34"/>
                <a:gd name="T17" fmla="*/ 2 h 83"/>
                <a:gd name="T18" fmla="*/ 10 w 34"/>
                <a:gd name="T19" fmla="*/ 1 h 83"/>
                <a:gd name="T20" fmla="*/ 12 w 34"/>
                <a:gd name="T21" fmla="*/ 0 h 83"/>
                <a:gd name="T22" fmla="*/ 16 w 34"/>
                <a:gd name="T23" fmla="*/ 0 h 83"/>
                <a:gd name="T24" fmla="*/ 19 w 34"/>
                <a:gd name="T25" fmla="*/ 0 h 83"/>
                <a:gd name="T26" fmla="*/ 21 w 34"/>
                <a:gd name="T27" fmla="*/ 1 h 83"/>
                <a:gd name="T28" fmla="*/ 21 w 34"/>
                <a:gd name="T29" fmla="*/ 7 h 83"/>
                <a:gd name="T30" fmla="*/ 19 w 34"/>
                <a:gd name="T31" fmla="*/ 6 h 83"/>
                <a:gd name="T32" fmla="*/ 17 w 34"/>
                <a:gd name="T33" fmla="*/ 6 h 83"/>
                <a:gd name="T34" fmla="*/ 15 w 34"/>
                <a:gd name="T35" fmla="*/ 7 h 83"/>
                <a:gd name="T36" fmla="*/ 14 w 34"/>
                <a:gd name="T37" fmla="*/ 8 h 83"/>
                <a:gd name="T38" fmla="*/ 12 w 34"/>
                <a:gd name="T39" fmla="*/ 9 h 83"/>
                <a:gd name="T40" fmla="*/ 12 w 34"/>
                <a:gd name="T41" fmla="*/ 12 h 83"/>
                <a:gd name="T42" fmla="*/ 12 w 34"/>
                <a:gd name="T43" fmla="*/ 16 h 83"/>
                <a:gd name="T44" fmla="*/ 19 w 34"/>
                <a:gd name="T45" fmla="*/ 16 h 83"/>
                <a:gd name="T46" fmla="*/ 19 w 34"/>
                <a:gd name="T47" fmla="*/ 22 h 83"/>
                <a:gd name="T48" fmla="*/ 12 w 34"/>
                <a:gd name="T49" fmla="*/ 22 h 83"/>
                <a:gd name="T50" fmla="*/ 12 w 34"/>
                <a:gd name="T51" fmla="*/ 57 h 83"/>
                <a:gd name="T52" fmla="*/ 6 w 34"/>
                <a:gd name="T53" fmla="*/ 57 h 8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4" h="83">
                  <a:moveTo>
                    <a:pt x="9" y="83"/>
                  </a:moveTo>
                  <a:lnTo>
                    <a:pt x="9" y="32"/>
                  </a:lnTo>
                  <a:lnTo>
                    <a:pt x="0" y="32"/>
                  </a:lnTo>
                  <a:lnTo>
                    <a:pt x="0" y="23"/>
                  </a:lnTo>
                  <a:lnTo>
                    <a:pt x="9" y="23"/>
                  </a:lnTo>
                  <a:lnTo>
                    <a:pt x="9" y="18"/>
                  </a:lnTo>
                  <a:lnTo>
                    <a:pt x="9" y="12"/>
                  </a:lnTo>
                  <a:lnTo>
                    <a:pt x="9" y="9"/>
                  </a:lnTo>
                  <a:lnTo>
                    <a:pt x="12" y="4"/>
                  </a:lnTo>
                  <a:lnTo>
                    <a:pt x="15" y="1"/>
                  </a:lnTo>
                  <a:lnTo>
                    <a:pt x="19" y="0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4" y="1"/>
                  </a:lnTo>
                  <a:lnTo>
                    <a:pt x="33" y="10"/>
                  </a:lnTo>
                  <a:lnTo>
                    <a:pt x="30" y="9"/>
                  </a:lnTo>
                  <a:lnTo>
                    <a:pt x="27" y="9"/>
                  </a:lnTo>
                  <a:lnTo>
                    <a:pt x="24" y="10"/>
                  </a:lnTo>
                  <a:lnTo>
                    <a:pt x="21" y="12"/>
                  </a:lnTo>
                  <a:lnTo>
                    <a:pt x="19" y="13"/>
                  </a:lnTo>
                  <a:lnTo>
                    <a:pt x="19" y="18"/>
                  </a:lnTo>
                  <a:lnTo>
                    <a:pt x="19" y="23"/>
                  </a:lnTo>
                  <a:lnTo>
                    <a:pt x="30" y="23"/>
                  </a:lnTo>
                  <a:lnTo>
                    <a:pt x="30" y="32"/>
                  </a:lnTo>
                  <a:lnTo>
                    <a:pt x="19" y="32"/>
                  </a:lnTo>
                  <a:lnTo>
                    <a:pt x="19" y="83"/>
                  </a:lnTo>
                  <a:lnTo>
                    <a:pt x="9" y="8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453"/>
            <p:cNvSpPr>
              <a:spLocks noEditPoints="1"/>
            </p:cNvSpPr>
            <p:nvPr/>
          </p:nvSpPr>
          <p:spPr bwMode="auto">
            <a:xfrm>
              <a:off x="1795" y="675"/>
              <a:ext cx="43" cy="52"/>
            </a:xfrm>
            <a:custGeom>
              <a:avLst/>
              <a:gdLst>
                <a:gd name="T0" fmla="*/ 22 w 54"/>
                <a:gd name="T1" fmla="*/ 40 h 63"/>
                <a:gd name="T2" fmla="*/ 15 w 54"/>
                <a:gd name="T3" fmla="*/ 41 h 63"/>
                <a:gd name="T4" fmla="*/ 8 w 54"/>
                <a:gd name="T5" fmla="*/ 41 h 63"/>
                <a:gd name="T6" fmla="*/ 2 w 54"/>
                <a:gd name="T7" fmla="*/ 40 h 63"/>
                <a:gd name="T8" fmla="*/ 0 w 54"/>
                <a:gd name="T9" fmla="*/ 33 h 63"/>
                <a:gd name="T10" fmla="*/ 0 w 54"/>
                <a:gd name="T11" fmla="*/ 27 h 63"/>
                <a:gd name="T12" fmla="*/ 2 w 54"/>
                <a:gd name="T13" fmla="*/ 23 h 63"/>
                <a:gd name="T14" fmla="*/ 6 w 54"/>
                <a:gd name="T15" fmla="*/ 21 h 63"/>
                <a:gd name="T16" fmla="*/ 10 w 54"/>
                <a:gd name="T17" fmla="*/ 18 h 63"/>
                <a:gd name="T18" fmla="*/ 18 w 54"/>
                <a:gd name="T19" fmla="*/ 17 h 63"/>
                <a:gd name="T20" fmla="*/ 25 w 54"/>
                <a:gd name="T21" fmla="*/ 15 h 63"/>
                <a:gd name="T22" fmla="*/ 25 w 54"/>
                <a:gd name="T23" fmla="*/ 14 h 63"/>
                <a:gd name="T24" fmla="*/ 23 w 54"/>
                <a:gd name="T25" fmla="*/ 9 h 63"/>
                <a:gd name="T26" fmla="*/ 19 w 54"/>
                <a:gd name="T27" fmla="*/ 7 h 63"/>
                <a:gd name="T28" fmla="*/ 14 w 54"/>
                <a:gd name="T29" fmla="*/ 7 h 63"/>
                <a:gd name="T30" fmla="*/ 8 w 54"/>
                <a:gd name="T31" fmla="*/ 10 h 63"/>
                <a:gd name="T32" fmla="*/ 1 w 54"/>
                <a:gd name="T33" fmla="*/ 12 h 63"/>
                <a:gd name="T34" fmla="*/ 4 w 54"/>
                <a:gd name="T35" fmla="*/ 5 h 63"/>
                <a:gd name="T36" fmla="*/ 10 w 54"/>
                <a:gd name="T37" fmla="*/ 1 h 63"/>
                <a:gd name="T38" fmla="*/ 18 w 54"/>
                <a:gd name="T39" fmla="*/ 0 h 63"/>
                <a:gd name="T40" fmla="*/ 25 w 54"/>
                <a:gd name="T41" fmla="*/ 1 h 63"/>
                <a:gd name="T42" fmla="*/ 29 w 54"/>
                <a:gd name="T43" fmla="*/ 4 h 63"/>
                <a:gd name="T44" fmla="*/ 31 w 54"/>
                <a:gd name="T45" fmla="*/ 9 h 63"/>
                <a:gd name="T46" fmla="*/ 33 w 54"/>
                <a:gd name="T47" fmla="*/ 15 h 63"/>
                <a:gd name="T48" fmla="*/ 33 w 54"/>
                <a:gd name="T49" fmla="*/ 29 h 63"/>
                <a:gd name="T50" fmla="*/ 33 w 54"/>
                <a:gd name="T51" fmla="*/ 35 h 63"/>
                <a:gd name="T52" fmla="*/ 34 w 54"/>
                <a:gd name="T53" fmla="*/ 41 h 63"/>
                <a:gd name="T54" fmla="*/ 25 w 54"/>
                <a:gd name="T55" fmla="*/ 40 h 63"/>
                <a:gd name="T56" fmla="*/ 25 w 54"/>
                <a:gd name="T57" fmla="*/ 22 h 63"/>
                <a:gd name="T58" fmla="*/ 15 w 54"/>
                <a:gd name="T59" fmla="*/ 25 h 63"/>
                <a:gd name="T60" fmla="*/ 10 w 54"/>
                <a:gd name="T61" fmla="*/ 26 h 63"/>
                <a:gd name="T62" fmla="*/ 8 w 54"/>
                <a:gd name="T63" fmla="*/ 27 h 63"/>
                <a:gd name="T64" fmla="*/ 6 w 54"/>
                <a:gd name="T65" fmla="*/ 31 h 63"/>
                <a:gd name="T66" fmla="*/ 8 w 54"/>
                <a:gd name="T67" fmla="*/ 35 h 63"/>
                <a:gd name="T68" fmla="*/ 14 w 54"/>
                <a:gd name="T69" fmla="*/ 35 h 63"/>
                <a:gd name="T70" fmla="*/ 20 w 54"/>
                <a:gd name="T71" fmla="*/ 35 h 63"/>
                <a:gd name="T72" fmla="*/ 23 w 54"/>
                <a:gd name="T73" fmla="*/ 31 h 63"/>
                <a:gd name="T74" fmla="*/ 25 w 54"/>
                <a:gd name="T75" fmla="*/ 25 h 6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54" h="63">
                  <a:moveTo>
                    <a:pt x="39" y="54"/>
                  </a:moveTo>
                  <a:lnTo>
                    <a:pt x="34" y="58"/>
                  </a:lnTo>
                  <a:lnTo>
                    <a:pt x="30" y="61"/>
                  </a:lnTo>
                  <a:lnTo>
                    <a:pt x="24" y="61"/>
                  </a:lnTo>
                  <a:lnTo>
                    <a:pt x="19" y="63"/>
                  </a:lnTo>
                  <a:lnTo>
                    <a:pt x="13" y="61"/>
                  </a:lnTo>
                  <a:lnTo>
                    <a:pt x="9" y="60"/>
                  </a:lnTo>
                  <a:lnTo>
                    <a:pt x="4" y="58"/>
                  </a:lnTo>
                  <a:lnTo>
                    <a:pt x="1" y="54"/>
                  </a:lnTo>
                  <a:lnTo>
                    <a:pt x="0" y="49"/>
                  </a:lnTo>
                  <a:lnTo>
                    <a:pt x="0" y="45"/>
                  </a:lnTo>
                  <a:lnTo>
                    <a:pt x="0" y="40"/>
                  </a:lnTo>
                  <a:lnTo>
                    <a:pt x="1" y="37"/>
                  </a:lnTo>
                  <a:lnTo>
                    <a:pt x="4" y="34"/>
                  </a:lnTo>
                  <a:lnTo>
                    <a:pt x="6" y="31"/>
                  </a:lnTo>
                  <a:lnTo>
                    <a:pt x="10" y="30"/>
                  </a:lnTo>
                  <a:lnTo>
                    <a:pt x="13" y="28"/>
                  </a:lnTo>
                  <a:lnTo>
                    <a:pt x="16" y="27"/>
                  </a:lnTo>
                  <a:lnTo>
                    <a:pt x="21" y="27"/>
                  </a:lnTo>
                  <a:lnTo>
                    <a:pt x="28" y="25"/>
                  </a:lnTo>
                  <a:lnTo>
                    <a:pt x="34" y="24"/>
                  </a:lnTo>
                  <a:lnTo>
                    <a:pt x="39" y="22"/>
                  </a:lnTo>
                  <a:lnTo>
                    <a:pt x="39" y="21"/>
                  </a:lnTo>
                  <a:lnTo>
                    <a:pt x="37" y="16"/>
                  </a:lnTo>
                  <a:lnTo>
                    <a:pt x="36" y="13"/>
                  </a:lnTo>
                  <a:lnTo>
                    <a:pt x="33" y="10"/>
                  </a:lnTo>
                  <a:lnTo>
                    <a:pt x="30" y="10"/>
                  </a:lnTo>
                  <a:lnTo>
                    <a:pt x="25" y="10"/>
                  </a:lnTo>
                  <a:lnTo>
                    <a:pt x="21" y="10"/>
                  </a:lnTo>
                  <a:lnTo>
                    <a:pt x="16" y="12"/>
                  </a:lnTo>
                  <a:lnTo>
                    <a:pt x="13" y="15"/>
                  </a:lnTo>
                  <a:lnTo>
                    <a:pt x="12" y="19"/>
                  </a:lnTo>
                  <a:lnTo>
                    <a:pt x="1" y="18"/>
                  </a:lnTo>
                  <a:lnTo>
                    <a:pt x="3" y="12"/>
                  </a:lnTo>
                  <a:lnTo>
                    <a:pt x="6" y="7"/>
                  </a:lnTo>
                  <a:lnTo>
                    <a:pt x="9" y="4"/>
                  </a:lnTo>
                  <a:lnTo>
                    <a:pt x="15" y="1"/>
                  </a:lnTo>
                  <a:lnTo>
                    <a:pt x="21" y="0"/>
                  </a:lnTo>
                  <a:lnTo>
                    <a:pt x="27" y="0"/>
                  </a:lnTo>
                  <a:lnTo>
                    <a:pt x="34" y="0"/>
                  </a:lnTo>
                  <a:lnTo>
                    <a:pt x="40" y="1"/>
                  </a:lnTo>
                  <a:lnTo>
                    <a:pt x="43" y="4"/>
                  </a:lnTo>
                  <a:lnTo>
                    <a:pt x="46" y="6"/>
                  </a:lnTo>
                  <a:lnTo>
                    <a:pt x="49" y="9"/>
                  </a:lnTo>
                  <a:lnTo>
                    <a:pt x="49" y="13"/>
                  </a:lnTo>
                  <a:lnTo>
                    <a:pt x="51" y="16"/>
                  </a:lnTo>
                  <a:lnTo>
                    <a:pt x="51" y="22"/>
                  </a:lnTo>
                  <a:lnTo>
                    <a:pt x="51" y="36"/>
                  </a:lnTo>
                  <a:lnTo>
                    <a:pt x="51" y="43"/>
                  </a:lnTo>
                  <a:lnTo>
                    <a:pt x="51" y="49"/>
                  </a:lnTo>
                  <a:lnTo>
                    <a:pt x="51" y="52"/>
                  </a:lnTo>
                  <a:lnTo>
                    <a:pt x="52" y="57"/>
                  </a:lnTo>
                  <a:lnTo>
                    <a:pt x="54" y="61"/>
                  </a:lnTo>
                  <a:lnTo>
                    <a:pt x="43" y="61"/>
                  </a:lnTo>
                  <a:lnTo>
                    <a:pt x="40" y="58"/>
                  </a:lnTo>
                  <a:lnTo>
                    <a:pt x="39" y="54"/>
                  </a:lnTo>
                  <a:close/>
                  <a:moveTo>
                    <a:pt x="39" y="33"/>
                  </a:moveTo>
                  <a:lnTo>
                    <a:pt x="33" y="34"/>
                  </a:lnTo>
                  <a:lnTo>
                    <a:pt x="24" y="36"/>
                  </a:lnTo>
                  <a:lnTo>
                    <a:pt x="19" y="37"/>
                  </a:lnTo>
                  <a:lnTo>
                    <a:pt x="15" y="37"/>
                  </a:lnTo>
                  <a:lnTo>
                    <a:pt x="13" y="39"/>
                  </a:lnTo>
                  <a:lnTo>
                    <a:pt x="12" y="40"/>
                  </a:lnTo>
                  <a:lnTo>
                    <a:pt x="10" y="42"/>
                  </a:lnTo>
                  <a:lnTo>
                    <a:pt x="10" y="45"/>
                  </a:lnTo>
                  <a:lnTo>
                    <a:pt x="12" y="48"/>
                  </a:lnTo>
                  <a:lnTo>
                    <a:pt x="13" y="51"/>
                  </a:lnTo>
                  <a:lnTo>
                    <a:pt x="16" y="52"/>
                  </a:lnTo>
                  <a:lnTo>
                    <a:pt x="21" y="52"/>
                  </a:lnTo>
                  <a:lnTo>
                    <a:pt x="27" y="52"/>
                  </a:lnTo>
                  <a:lnTo>
                    <a:pt x="31" y="51"/>
                  </a:lnTo>
                  <a:lnTo>
                    <a:pt x="34" y="48"/>
                  </a:lnTo>
                  <a:lnTo>
                    <a:pt x="37" y="45"/>
                  </a:lnTo>
                  <a:lnTo>
                    <a:pt x="37" y="40"/>
                  </a:lnTo>
                  <a:lnTo>
                    <a:pt x="39" y="36"/>
                  </a:lnTo>
                  <a:lnTo>
                    <a:pt x="39" y="3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454"/>
            <p:cNvSpPr>
              <a:spLocks/>
            </p:cNvSpPr>
            <p:nvPr/>
          </p:nvSpPr>
          <p:spPr bwMode="auto">
            <a:xfrm>
              <a:off x="1845" y="675"/>
              <a:ext cx="42" cy="52"/>
            </a:xfrm>
            <a:custGeom>
              <a:avLst/>
              <a:gdLst>
                <a:gd name="T0" fmla="*/ 27 w 52"/>
                <a:gd name="T1" fmla="*/ 27 h 63"/>
                <a:gd name="T2" fmla="*/ 34 w 52"/>
                <a:gd name="T3" fmla="*/ 27 h 63"/>
                <a:gd name="T4" fmla="*/ 33 w 52"/>
                <a:gd name="T5" fmla="*/ 33 h 63"/>
                <a:gd name="T6" fmla="*/ 32 w 52"/>
                <a:gd name="T7" fmla="*/ 35 h 63"/>
                <a:gd name="T8" fmla="*/ 28 w 52"/>
                <a:gd name="T9" fmla="*/ 39 h 63"/>
                <a:gd name="T10" fmla="*/ 26 w 52"/>
                <a:gd name="T11" fmla="*/ 41 h 63"/>
                <a:gd name="T12" fmla="*/ 22 w 52"/>
                <a:gd name="T13" fmla="*/ 41 h 63"/>
                <a:gd name="T14" fmla="*/ 18 w 52"/>
                <a:gd name="T15" fmla="*/ 43 h 63"/>
                <a:gd name="T16" fmla="*/ 12 w 52"/>
                <a:gd name="T17" fmla="*/ 41 h 63"/>
                <a:gd name="T18" fmla="*/ 9 w 52"/>
                <a:gd name="T19" fmla="*/ 40 h 63"/>
                <a:gd name="T20" fmla="*/ 5 w 52"/>
                <a:gd name="T21" fmla="*/ 37 h 63"/>
                <a:gd name="T22" fmla="*/ 2 w 52"/>
                <a:gd name="T23" fmla="*/ 33 h 63"/>
                <a:gd name="T24" fmla="*/ 2 w 52"/>
                <a:gd name="T25" fmla="*/ 31 h 63"/>
                <a:gd name="T26" fmla="*/ 1 w 52"/>
                <a:gd name="T27" fmla="*/ 26 h 63"/>
                <a:gd name="T28" fmla="*/ 0 w 52"/>
                <a:gd name="T29" fmla="*/ 21 h 63"/>
                <a:gd name="T30" fmla="*/ 1 w 52"/>
                <a:gd name="T31" fmla="*/ 15 h 63"/>
                <a:gd name="T32" fmla="*/ 2 w 52"/>
                <a:gd name="T33" fmla="*/ 10 h 63"/>
                <a:gd name="T34" fmla="*/ 4 w 52"/>
                <a:gd name="T35" fmla="*/ 7 h 63"/>
                <a:gd name="T36" fmla="*/ 6 w 52"/>
                <a:gd name="T37" fmla="*/ 4 h 63"/>
                <a:gd name="T38" fmla="*/ 9 w 52"/>
                <a:gd name="T39" fmla="*/ 2 h 63"/>
                <a:gd name="T40" fmla="*/ 14 w 52"/>
                <a:gd name="T41" fmla="*/ 1 h 63"/>
                <a:gd name="T42" fmla="*/ 18 w 52"/>
                <a:gd name="T43" fmla="*/ 0 h 63"/>
                <a:gd name="T44" fmla="*/ 22 w 52"/>
                <a:gd name="T45" fmla="*/ 0 h 63"/>
                <a:gd name="T46" fmla="*/ 26 w 52"/>
                <a:gd name="T47" fmla="*/ 2 h 63"/>
                <a:gd name="T48" fmla="*/ 28 w 52"/>
                <a:gd name="T49" fmla="*/ 2 h 63"/>
                <a:gd name="T50" fmla="*/ 30 w 52"/>
                <a:gd name="T51" fmla="*/ 6 h 63"/>
                <a:gd name="T52" fmla="*/ 32 w 52"/>
                <a:gd name="T53" fmla="*/ 9 h 63"/>
                <a:gd name="T54" fmla="*/ 33 w 52"/>
                <a:gd name="T55" fmla="*/ 13 h 63"/>
                <a:gd name="T56" fmla="*/ 26 w 52"/>
                <a:gd name="T57" fmla="*/ 14 h 63"/>
                <a:gd name="T58" fmla="*/ 26 w 52"/>
                <a:gd name="T59" fmla="*/ 11 h 63"/>
                <a:gd name="T60" fmla="*/ 23 w 52"/>
                <a:gd name="T61" fmla="*/ 8 h 63"/>
                <a:gd name="T62" fmla="*/ 20 w 52"/>
                <a:gd name="T63" fmla="*/ 7 h 63"/>
                <a:gd name="T64" fmla="*/ 18 w 52"/>
                <a:gd name="T65" fmla="*/ 7 h 63"/>
                <a:gd name="T66" fmla="*/ 15 w 52"/>
                <a:gd name="T67" fmla="*/ 7 h 63"/>
                <a:gd name="T68" fmla="*/ 12 w 52"/>
                <a:gd name="T69" fmla="*/ 8 h 63"/>
                <a:gd name="T70" fmla="*/ 11 w 52"/>
                <a:gd name="T71" fmla="*/ 10 h 63"/>
                <a:gd name="T72" fmla="*/ 9 w 52"/>
                <a:gd name="T73" fmla="*/ 13 h 63"/>
                <a:gd name="T74" fmla="*/ 8 w 52"/>
                <a:gd name="T75" fmla="*/ 17 h 63"/>
                <a:gd name="T76" fmla="*/ 8 w 52"/>
                <a:gd name="T77" fmla="*/ 21 h 63"/>
                <a:gd name="T78" fmla="*/ 8 w 52"/>
                <a:gd name="T79" fmla="*/ 26 h 63"/>
                <a:gd name="T80" fmla="*/ 9 w 52"/>
                <a:gd name="T81" fmla="*/ 29 h 63"/>
                <a:gd name="T82" fmla="*/ 11 w 52"/>
                <a:gd name="T83" fmla="*/ 33 h 63"/>
                <a:gd name="T84" fmla="*/ 12 w 52"/>
                <a:gd name="T85" fmla="*/ 35 h 63"/>
                <a:gd name="T86" fmla="*/ 15 w 52"/>
                <a:gd name="T87" fmla="*/ 35 h 63"/>
                <a:gd name="T88" fmla="*/ 18 w 52"/>
                <a:gd name="T89" fmla="*/ 35 h 63"/>
                <a:gd name="T90" fmla="*/ 22 w 52"/>
                <a:gd name="T91" fmla="*/ 35 h 63"/>
                <a:gd name="T92" fmla="*/ 24 w 52"/>
                <a:gd name="T93" fmla="*/ 33 h 63"/>
                <a:gd name="T94" fmla="*/ 26 w 52"/>
                <a:gd name="T95" fmla="*/ 33 h 63"/>
                <a:gd name="T96" fmla="*/ 26 w 52"/>
                <a:gd name="T97" fmla="*/ 29 h 63"/>
                <a:gd name="T98" fmla="*/ 27 w 52"/>
                <a:gd name="T99" fmla="*/ 27 h 6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2" h="63">
                  <a:moveTo>
                    <a:pt x="42" y="40"/>
                  </a:moveTo>
                  <a:lnTo>
                    <a:pt x="52" y="40"/>
                  </a:lnTo>
                  <a:lnTo>
                    <a:pt x="51" y="48"/>
                  </a:lnTo>
                  <a:lnTo>
                    <a:pt x="48" y="52"/>
                  </a:lnTo>
                  <a:lnTo>
                    <a:pt x="43" y="57"/>
                  </a:lnTo>
                  <a:lnTo>
                    <a:pt x="39" y="60"/>
                  </a:lnTo>
                  <a:lnTo>
                    <a:pt x="34" y="61"/>
                  </a:lnTo>
                  <a:lnTo>
                    <a:pt x="27" y="63"/>
                  </a:lnTo>
                  <a:lnTo>
                    <a:pt x="19" y="61"/>
                  </a:lnTo>
                  <a:lnTo>
                    <a:pt x="13" y="58"/>
                  </a:lnTo>
                  <a:lnTo>
                    <a:pt x="7" y="54"/>
                  </a:lnTo>
                  <a:lnTo>
                    <a:pt x="4" y="49"/>
                  </a:lnTo>
                  <a:lnTo>
                    <a:pt x="3" y="45"/>
                  </a:lnTo>
                  <a:lnTo>
                    <a:pt x="1" y="39"/>
                  </a:lnTo>
                  <a:lnTo>
                    <a:pt x="0" y="31"/>
                  </a:lnTo>
                  <a:lnTo>
                    <a:pt x="1" y="22"/>
                  </a:lnTo>
                  <a:lnTo>
                    <a:pt x="4" y="15"/>
                  </a:lnTo>
                  <a:lnTo>
                    <a:pt x="6" y="10"/>
                  </a:lnTo>
                  <a:lnTo>
                    <a:pt x="9" y="6"/>
                  </a:lnTo>
                  <a:lnTo>
                    <a:pt x="13" y="4"/>
                  </a:lnTo>
                  <a:lnTo>
                    <a:pt x="21" y="1"/>
                  </a:lnTo>
                  <a:lnTo>
                    <a:pt x="27" y="0"/>
                  </a:lnTo>
                  <a:lnTo>
                    <a:pt x="33" y="0"/>
                  </a:lnTo>
                  <a:lnTo>
                    <a:pt x="39" y="3"/>
                  </a:lnTo>
                  <a:lnTo>
                    <a:pt x="43" y="4"/>
                  </a:lnTo>
                  <a:lnTo>
                    <a:pt x="46" y="9"/>
                  </a:lnTo>
                  <a:lnTo>
                    <a:pt x="49" y="13"/>
                  </a:lnTo>
                  <a:lnTo>
                    <a:pt x="51" y="19"/>
                  </a:lnTo>
                  <a:lnTo>
                    <a:pt x="40" y="21"/>
                  </a:lnTo>
                  <a:lnTo>
                    <a:pt x="39" y="16"/>
                  </a:lnTo>
                  <a:lnTo>
                    <a:pt x="36" y="12"/>
                  </a:lnTo>
                  <a:lnTo>
                    <a:pt x="31" y="10"/>
                  </a:lnTo>
                  <a:lnTo>
                    <a:pt x="27" y="10"/>
                  </a:lnTo>
                  <a:lnTo>
                    <a:pt x="22" y="10"/>
                  </a:lnTo>
                  <a:lnTo>
                    <a:pt x="19" y="12"/>
                  </a:lnTo>
                  <a:lnTo>
                    <a:pt x="16" y="15"/>
                  </a:lnTo>
                  <a:lnTo>
                    <a:pt x="13" y="19"/>
                  </a:lnTo>
                  <a:lnTo>
                    <a:pt x="12" y="24"/>
                  </a:lnTo>
                  <a:lnTo>
                    <a:pt x="12" y="31"/>
                  </a:lnTo>
                  <a:lnTo>
                    <a:pt x="12" y="39"/>
                  </a:lnTo>
                  <a:lnTo>
                    <a:pt x="13" y="43"/>
                  </a:lnTo>
                  <a:lnTo>
                    <a:pt x="16" y="48"/>
                  </a:lnTo>
                  <a:lnTo>
                    <a:pt x="19" y="51"/>
                  </a:lnTo>
                  <a:lnTo>
                    <a:pt x="22" y="52"/>
                  </a:lnTo>
                  <a:lnTo>
                    <a:pt x="27" y="52"/>
                  </a:lnTo>
                  <a:lnTo>
                    <a:pt x="33" y="52"/>
                  </a:lnTo>
                  <a:lnTo>
                    <a:pt x="37" y="49"/>
                  </a:lnTo>
                  <a:lnTo>
                    <a:pt x="39" y="48"/>
                  </a:lnTo>
                  <a:lnTo>
                    <a:pt x="40" y="43"/>
                  </a:lnTo>
                  <a:lnTo>
                    <a:pt x="42" y="4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455"/>
            <p:cNvSpPr>
              <a:spLocks/>
            </p:cNvSpPr>
            <p:nvPr/>
          </p:nvSpPr>
          <p:spPr bwMode="auto">
            <a:xfrm>
              <a:off x="1889" y="659"/>
              <a:ext cx="24" cy="68"/>
            </a:xfrm>
            <a:custGeom>
              <a:avLst/>
              <a:gdLst>
                <a:gd name="T0" fmla="*/ 18 w 30"/>
                <a:gd name="T1" fmla="*/ 49 h 82"/>
                <a:gd name="T2" fmla="*/ 19 w 30"/>
                <a:gd name="T3" fmla="*/ 55 h 82"/>
                <a:gd name="T4" fmla="*/ 16 w 30"/>
                <a:gd name="T5" fmla="*/ 56 h 82"/>
                <a:gd name="T6" fmla="*/ 14 w 30"/>
                <a:gd name="T7" fmla="*/ 56 h 82"/>
                <a:gd name="T8" fmla="*/ 11 w 30"/>
                <a:gd name="T9" fmla="*/ 56 h 82"/>
                <a:gd name="T10" fmla="*/ 9 w 30"/>
                <a:gd name="T11" fmla="*/ 55 h 82"/>
                <a:gd name="T12" fmla="*/ 7 w 30"/>
                <a:gd name="T13" fmla="*/ 53 h 82"/>
                <a:gd name="T14" fmla="*/ 6 w 30"/>
                <a:gd name="T15" fmla="*/ 52 h 82"/>
                <a:gd name="T16" fmla="*/ 6 w 30"/>
                <a:gd name="T17" fmla="*/ 51 h 82"/>
                <a:gd name="T18" fmla="*/ 5 w 30"/>
                <a:gd name="T19" fmla="*/ 46 h 82"/>
                <a:gd name="T20" fmla="*/ 5 w 30"/>
                <a:gd name="T21" fmla="*/ 44 h 82"/>
                <a:gd name="T22" fmla="*/ 5 w 30"/>
                <a:gd name="T23" fmla="*/ 20 h 82"/>
                <a:gd name="T24" fmla="*/ 0 w 30"/>
                <a:gd name="T25" fmla="*/ 20 h 82"/>
                <a:gd name="T26" fmla="*/ 0 w 30"/>
                <a:gd name="T27" fmla="*/ 14 h 82"/>
                <a:gd name="T28" fmla="*/ 5 w 30"/>
                <a:gd name="T29" fmla="*/ 14 h 82"/>
                <a:gd name="T30" fmla="*/ 5 w 30"/>
                <a:gd name="T31" fmla="*/ 4 h 82"/>
                <a:gd name="T32" fmla="*/ 11 w 30"/>
                <a:gd name="T33" fmla="*/ 0 h 82"/>
                <a:gd name="T34" fmla="*/ 11 w 30"/>
                <a:gd name="T35" fmla="*/ 14 h 82"/>
                <a:gd name="T36" fmla="*/ 18 w 30"/>
                <a:gd name="T37" fmla="*/ 14 h 82"/>
                <a:gd name="T38" fmla="*/ 18 w 30"/>
                <a:gd name="T39" fmla="*/ 20 h 82"/>
                <a:gd name="T40" fmla="*/ 11 w 30"/>
                <a:gd name="T41" fmla="*/ 20 h 82"/>
                <a:gd name="T42" fmla="*/ 11 w 30"/>
                <a:gd name="T43" fmla="*/ 44 h 82"/>
                <a:gd name="T44" fmla="*/ 11 w 30"/>
                <a:gd name="T45" fmla="*/ 46 h 82"/>
                <a:gd name="T46" fmla="*/ 13 w 30"/>
                <a:gd name="T47" fmla="*/ 48 h 82"/>
                <a:gd name="T48" fmla="*/ 13 w 30"/>
                <a:gd name="T49" fmla="*/ 48 h 82"/>
                <a:gd name="T50" fmla="*/ 14 w 30"/>
                <a:gd name="T51" fmla="*/ 49 h 82"/>
                <a:gd name="T52" fmla="*/ 14 w 30"/>
                <a:gd name="T53" fmla="*/ 49 h 82"/>
                <a:gd name="T54" fmla="*/ 15 w 30"/>
                <a:gd name="T55" fmla="*/ 49 h 82"/>
                <a:gd name="T56" fmla="*/ 16 w 30"/>
                <a:gd name="T57" fmla="*/ 49 h 82"/>
                <a:gd name="T58" fmla="*/ 18 w 30"/>
                <a:gd name="T59" fmla="*/ 49 h 8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30" h="82">
                  <a:moveTo>
                    <a:pt x="28" y="71"/>
                  </a:moveTo>
                  <a:lnTo>
                    <a:pt x="30" y="80"/>
                  </a:lnTo>
                  <a:lnTo>
                    <a:pt x="25" y="82"/>
                  </a:lnTo>
                  <a:lnTo>
                    <a:pt x="22" y="82"/>
                  </a:lnTo>
                  <a:lnTo>
                    <a:pt x="17" y="82"/>
                  </a:lnTo>
                  <a:lnTo>
                    <a:pt x="14" y="80"/>
                  </a:lnTo>
                  <a:lnTo>
                    <a:pt x="11" y="77"/>
                  </a:lnTo>
                  <a:lnTo>
                    <a:pt x="9" y="76"/>
                  </a:lnTo>
                  <a:lnTo>
                    <a:pt x="9" y="73"/>
                  </a:lnTo>
                  <a:lnTo>
                    <a:pt x="8" y="68"/>
                  </a:lnTo>
                  <a:lnTo>
                    <a:pt x="8" y="64"/>
                  </a:lnTo>
                  <a:lnTo>
                    <a:pt x="8" y="29"/>
                  </a:lnTo>
                  <a:lnTo>
                    <a:pt x="0" y="29"/>
                  </a:lnTo>
                  <a:lnTo>
                    <a:pt x="0" y="20"/>
                  </a:lnTo>
                  <a:lnTo>
                    <a:pt x="8" y="20"/>
                  </a:lnTo>
                  <a:lnTo>
                    <a:pt x="8" y="6"/>
                  </a:lnTo>
                  <a:lnTo>
                    <a:pt x="18" y="0"/>
                  </a:lnTo>
                  <a:lnTo>
                    <a:pt x="18" y="20"/>
                  </a:lnTo>
                  <a:lnTo>
                    <a:pt x="28" y="20"/>
                  </a:lnTo>
                  <a:lnTo>
                    <a:pt x="28" y="29"/>
                  </a:lnTo>
                  <a:lnTo>
                    <a:pt x="18" y="29"/>
                  </a:lnTo>
                  <a:lnTo>
                    <a:pt x="18" y="64"/>
                  </a:lnTo>
                  <a:lnTo>
                    <a:pt x="18" y="67"/>
                  </a:lnTo>
                  <a:lnTo>
                    <a:pt x="20" y="70"/>
                  </a:lnTo>
                  <a:lnTo>
                    <a:pt x="21" y="71"/>
                  </a:lnTo>
                  <a:lnTo>
                    <a:pt x="22" y="71"/>
                  </a:lnTo>
                  <a:lnTo>
                    <a:pt x="24" y="71"/>
                  </a:lnTo>
                  <a:lnTo>
                    <a:pt x="25" y="71"/>
                  </a:lnTo>
                  <a:lnTo>
                    <a:pt x="28" y="7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456"/>
            <p:cNvSpPr>
              <a:spLocks noEditPoints="1"/>
            </p:cNvSpPr>
            <p:nvPr/>
          </p:nvSpPr>
          <p:spPr bwMode="auto">
            <a:xfrm>
              <a:off x="1918" y="675"/>
              <a:ext cx="43" cy="52"/>
            </a:xfrm>
            <a:custGeom>
              <a:avLst/>
              <a:gdLst>
                <a:gd name="T0" fmla="*/ 0 w 54"/>
                <a:gd name="T1" fmla="*/ 21 h 63"/>
                <a:gd name="T2" fmla="*/ 1 w 54"/>
                <a:gd name="T3" fmla="*/ 11 h 63"/>
                <a:gd name="T4" fmla="*/ 6 w 54"/>
                <a:gd name="T5" fmla="*/ 5 h 63"/>
                <a:gd name="T6" fmla="*/ 8 w 54"/>
                <a:gd name="T7" fmla="*/ 2 h 63"/>
                <a:gd name="T8" fmla="*/ 12 w 54"/>
                <a:gd name="T9" fmla="*/ 1 h 63"/>
                <a:gd name="T10" fmla="*/ 18 w 54"/>
                <a:gd name="T11" fmla="*/ 0 h 63"/>
                <a:gd name="T12" fmla="*/ 22 w 54"/>
                <a:gd name="T13" fmla="*/ 1 h 63"/>
                <a:gd name="T14" fmla="*/ 25 w 54"/>
                <a:gd name="T15" fmla="*/ 2 h 63"/>
                <a:gd name="T16" fmla="*/ 29 w 54"/>
                <a:gd name="T17" fmla="*/ 5 h 63"/>
                <a:gd name="T18" fmla="*/ 31 w 54"/>
                <a:gd name="T19" fmla="*/ 8 h 63"/>
                <a:gd name="T20" fmla="*/ 33 w 54"/>
                <a:gd name="T21" fmla="*/ 12 h 63"/>
                <a:gd name="T22" fmla="*/ 33 w 54"/>
                <a:gd name="T23" fmla="*/ 17 h 63"/>
                <a:gd name="T24" fmla="*/ 34 w 54"/>
                <a:gd name="T25" fmla="*/ 21 h 63"/>
                <a:gd name="T26" fmla="*/ 33 w 54"/>
                <a:gd name="T27" fmla="*/ 26 h 63"/>
                <a:gd name="T28" fmla="*/ 33 w 54"/>
                <a:gd name="T29" fmla="*/ 29 h 63"/>
                <a:gd name="T30" fmla="*/ 31 w 54"/>
                <a:gd name="T31" fmla="*/ 33 h 63"/>
                <a:gd name="T32" fmla="*/ 29 w 54"/>
                <a:gd name="T33" fmla="*/ 37 h 63"/>
                <a:gd name="T34" fmla="*/ 25 w 54"/>
                <a:gd name="T35" fmla="*/ 40 h 63"/>
                <a:gd name="T36" fmla="*/ 22 w 54"/>
                <a:gd name="T37" fmla="*/ 41 h 63"/>
                <a:gd name="T38" fmla="*/ 18 w 54"/>
                <a:gd name="T39" fmla="*/ 43 h 63"/>
                <a:gd name="T40" fmla="*/ 12 w 54"/>
                <a:gd name="T41" fmla="*/ 41 h 63"/>
                <a:gd name="T42" fmla="*/ 8 w 54"/>
                <a:gd name="T43" fmla="*/ 40 h 63"/>
                <a:gd name="T44" fmla="*/ 5 w 54"/>
                <a:gd name="T45" fmla="*/ 37 h 63"/>
                <a:gd name="T46" fmla="*/ 2 w 54"/>
                <a:gd name="T47" fmla="*/ 33 h 63"/>
                <a:gd name="T48" fmla="*/ 1 w 54"/>
                <a:gd name="T49" fmla="*/ 31 h 63"/>
                <a:gd name="T50" fmla="*/ 0 w 54"/>
                <a:gd name="T51" fmla="*/ 26 h 63"/>
                <a:gd name="T52" fmla="*/ 0 w 54"/>
                <a:gd name="T53" fmla="*/ 21 h 63"/>
                <a:gd name="T54" fmla="*/ 6 w 54"/>
                <a:gd name="T55" fmla="*/ 21 h 63"/>
                <a:gd name="T56" fmla="*/ 6 w 54"/>
                <a:gd name="T57" fmla="*/ 26 h 63"/>
                <a:gd name="T58" fmla="*/ 8 w 54"/>
                <a:gd name="T59" fmla="*/ 29 h 63"/>
                <a:gd name="T60" fmla="*/ 10 w 54"/>
                <a:gd name="T61" fmla="*/ 33 h 63"/>
                <a:gd name="T62" fmla="*/ 11 w 54"/>
                <a:gd name="T63" fmla="*/ 35 h 63"/>
                <a:gd name="T64" fmla="*/ 14 w 54"/>
                <a:gd name="T65" fmla="*/ 35 h 63"/>
                <a:gd name="T66" fmla="*/ 18 w 54"/>
                <a:gd name="T67" fmla="*/ 35 h 63"/>
                <a:gd name="T68" fmla="*/ 20 w 54"/>
                <a:gd name="T69" fmla="*/ 35 h 63"/>
                <a:gd name="T70" fmla="*/ 22 w 54"/>
                <a:gd name="T71" fmla="*/ 35 h 63"/>
                <a:gd name="T72" fmla="*/ 23 w 54"/>
                <a:gd name="T73" fmla="*/ 33 h 63"/>
                <a:gd name="T74" fmla="*/ 25 w 54"/>
                <a:gd name="T75" fmla="*/ 29 h 63"/>
                <a:gd name="T76" fmla="*/ 26 w 54"/>
                <a:gd name="T77" fmla="*/ 26 h 63"/>
                <a:gd name="T78" fmla="*/ 27 w 54"/>
                <a:gd name="T79" fmla="*/ 21 h 63"/>
                <a:gd name="T80" fmla="*/ 26 w 54"/>
                <a:gd name="T81" fmla="*/ 17 h 63"/>
                <a:gd name="T82" fmla="*/ 25 w 54"/>
                <a:gd name="T83" fmla="*/ 13 h 63"/>
                <a:gd name="T84" fmla="*/ 23 w 54"/>
                <a:gd name="T85" fmla="*/ 10 h 63"/>
                <a:gd name="T86" fmla="*/ 22 w 54"/>
                <a:gd name="T87" fmla="*/ 8 h 63"/>
                <a:gd name="T88" fmla="*/ 20 w 54"/>
                <a:gd name="T89" fmla="*/ 7 h 63"/>
                <a:gd name="T90" fmla="*/ 18 w 54"/>
                <a:gd name="T91" fmla="*/ 7 h 63"/>
                <a:gd name="T92" fmla="*/ 14 w 54"/>
                <a:gd name="T93" fmla="*/ 7 h 63"/>
                <a:gd name="T94" fmla="*/ 11 w 54"/>
                <a:gd name="T95" fmla="*/ 8 h 63"/>
                <a:gd name="T96" fmla="*/ 10 w 54"/>
                <a:gd name="T97" fmla="*/ 10 h 63"/>
                <a:gd name="T98" fmla="*/ 8 w 54"/>
                <a:gd name="T99" fmla="*/ 13 h 63"/>
                <a:gd name="T100" fmla="*/ 6 w 54"/>
                <a:gd name="T101" fmla="*/ 17 h 63"/>
                <a:gd name="T102" fmla="*/ 6 w 54"/>
                <a:gd name="T103" fmla="*/ 21 h 6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4" h="63">
                  <a:moveTo>
                    <a:pt x="0" y="31"/>
                  </a:moveTo>
                  <a:lnTo>
                    <a:pt x="1" y="16"/>
                  </a:lnTo>
                  <a:lnTo>
                    <a:pt x="9" y="7"/>
                  </a:lnTo>
                  <a:lnTo>
                    <a:pt x="13" y="3"/>
                  </a:lnTo>
                  <a:lnTo>
                    <a:pt x="19" y="1"/>
                  </a:lnTo>
                  <a:lnTo>
                    <a:pt x="27" y="0"/>
                  </a:lnTo>
                  <a:lnTo>
                    <a:pt x="34" y="1"/>
                  </a:lnTo>
                  <a:lnTo>
                    <a:pt x="40" y="3"/>
                  </a:lnTo>
                  <a:lnTo>
                    <a:pt x="46" y="7"/>
                  </a:lnTo>
                  <a:lnTo>
                    <a:pt x="49" y="12"/>
                  </a:lnTo>
                  <a:lnTo>
                    <a:pt x="51" y="18"/>
                  </a:lnTo>
                  <a:lnTo>
                    <a:pt x="52" y="24"/>
                  </a:lnTo>
                  <a:lnTo>
                    <a:pt x="54" y="30"/>
                  </a:lnTo>
                  <a:lnTo>
                    <a:pt x="52" y="37"/>
                  </a:lnTo>
                  <a:lnTo>
                    <a:pt x="52" y="43"/>
                  </a:lnTo>
                  <a:lnTo>
                    <a:pt x="49" y="49"/>
                  </a:lnTo>
                  <a:lnTo>
                    <a:pt x="46" y="54"/>
                  </a:lnTo>
                  <a:lnTo>
                    <a:pt x="40" y="58"/>
                  </a:lnTo>
                  <a:lnTo>
                    <a:pt x="34" y="61"/>
                  </a:lnTo>
                  <a:lnTo>
                    <a:pt x="27" y="63"/>
                  </a:lnTo>
                  <a:lnTo>
                    <a:pt x="19" y="61"/>
                  </a:lnTo>
                  <a:lnTo>
                    <a:pt x="12" y="58"/>
                  </a:lnTo>
                  <a:lnTo>
                    <a:pt x="7" y="54"/>
                  </a:lnTo>
                  <a:lnTo>
                    <a:pt x="3" y="49"/>
                  </a:lnTo>
                  <a:lnTo>
                    <a:pt x="1" y="45"/>
                  </a:lnTo>
                  <a:lnTo>
                    <a:pt x="0" y="39"/>
                  </a:lnTo>
                  <a:lnTo>
                    <a:pt x="0" y="31"/>
                  </a:lnTo>
                  <a:close/>
                  <a:moveTo>
                    <a:pt x="10" y="31"/>
                  </a:moveTo>
                  <a:lnTo>
                    <a:pt x="10" y="37"/>
                  </a:lnTo>
                  <a:lnTo>
                    <a:pt x="12" y="43"/>
                  </a:lnTo>
                  <a:lnTo>
                    <a:pt x="15" y="48"/>
                  </a:lnTo>
                  <a:lnTo>
                    <a:pt x="18" y="51"/>
                  </a:lnTo>
                  <a:lnTo>
                    <a:pt x="22" y="52"/>
                  </a:lnTo>
                  <a:lnTo>
                    <a:pt x="27" y="52"/>
                  </a:lnTo>
                  <a:lnTo>
                    <a:pt x="31" y="52"/>
                  </a:lnTo>
                  <a:lnTo>
                    <a:pt x="34" y="51"/>
                  </a:lnTo>
                  <a:lnTo>
                    <a:pt x="37" y="48"/>
                  </a:lnTo>
                  <a:lnTo>
                    <a:pt x="40" y="43"/>
                  </a:lnTo>
                  <a:lnTo>
                    <a:pt x="42" y="37"/>
                  </a:lnTo>
                  <a:lnTo>
                    <a:pt x="43" y="31"/>
                  </a:lnTo>
                  <a:lnTo>
                    <a:pt x="42" y="24"/>
                  </a:lnTo>
                  <a:lnTo>
                    <a:pt x="40" y="19"/>
                  </a:lnTo>
                  <a:lnTo>
                    <a:pt x="37" y="15"/>
                  </a:lnTo>
                  <a:lnTo>
                    <a:pt x="34" y="12"/>
                  </a:lnTo>
                  <a:lnTo>
                    <a:pt x="31" y="10"/>
                  </a:lnTo>
                  <a:lnTo>
                    <a:pt x="27" y="10"/>
                  </a:lnTo>
                  <a:lnTo>
                    <a:pt x="22" y="10"/>
                  </a:lnTo>
                  <a:lnTo>
                    <a:pt x="18" y="12"/>
                  </a:lnTo>
                  <a:lnTo>
                    <a:pt x="15" y="15"/>
                  </a:lnTo>
                  <a:lnTo>
                    <a:pt x="12" y="19"/>
                  </a:lnTo>
                  <a:lnTo>
                    <a:pt x="10" y="25"/>
                  </a:lnTo>
                  <a:lnTo>
                    <a:pt x="10" y="3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Freeform 457"/>
            <p:cNvSpPr>
              <a:spLocks/>
            </p:cNvSpPr>
            <p:nvPr/>
          </p:nvSpPr>
          <p:spPr bwMode="auto">
            <a:xfrm>
              <a:off x="1971" y="675"/>
              <a:ext cx="24" cy="51"/>
            </a:xfrm>
            <a:custGeom>
              <a:avLst/>
              <a:gdLst>
                <a:gd name="T0" fmla="*/ 0 w 30"/>
                <a:gd name="T1" fmla="*/ 43 h 61"/>
                <a:gd name="T2" fmla="*/ 0 w 30"/>
                <a:gd name="T3" fmla="*/ 1 h 61"/>
                <a:gd name="T4" fmla="*/ 6 w 30"/>
                <a:gd name="T5" fmla="*/ 1 h 61"/>
                <a:gd name="T6" fmla="*/ 6 w 30"/>
                <a:gd name="T7" fmla="*/ 7 h 61"/>
                <a:gd name="T8" fmla="*/ 8 w 30"/>
                <a:gd name="T9" fmla="*/ 3 h 61"/>
                <a:gd name="T10" fmla="*/ 10 w 30"/>
                <a:gd name="T11" fmla="*/ 1 h 61"/>
                <a:gd name="T12" fmla="*/ 11 w 30"/>
                <a:gd name="T13" fmla="*/ 0 h 61"/>
                <a:gd name="T14" fmla="*/ 14 w 30"/>
                <a:gd name="T15" fmla="*/ 0 h 61"/>
                <a:gd name="T16" fmla="*/ 17 w 30"/>
                <a:gd name="T17" fmla="*/ 1 h 61"/>
                <a:gd name="T18" fmla="*/ 19 w 30"/>
                <a:gd name="T19" fmla="*/ 3 h 61"/>
                <a:gd name="T20" fmla="*/ 18 w 30"/>
                <a:gd name="T21" fmla="*/ 8 h 61"/>
                <a:gd name="T22" fmla="*/ 15 w 30"/>
                <a:gd name="T23" fmla="*/ 7 h 61"/>
                <a:gd name="T24" fmla="*/ 14 w 30"/>
                <a:gd name="T25" fmla="*/ 7 h 61"/>
                <a:gd name="T26" fmla="*/ 11 w 30"/>
                <a:gd name="T27" fmla="*/ 7 h 61"/>
                <a:gd name="T28" fmla="*/ 10 w 30"/>
                <a:gd name="T29" fmla="*/ 8 h 61"/>
                <a:gd name="T30" fmla="*/ 9 w 30"/>
                <a:gd name="T31" fmla="*/ 9 h 61"/>
                <a:gd name="T32" fmla="*/ 8 w 30"/>
                <a:gd name="T33" fmla="*/ 13 h 61"/>
                <a:gd name="T34" fmla="*/ 7 w 30"/>
                <a:gd name="T35" fmla="*/ 15 h 61"/>
                <a:gd name="T36" fmla="*/ 7 w 30"/>
                <a:gd name="T37" fmla="*/ 21 h 61"/>
                <a:gd name="T38" fmla="*/ 7 w 30"/>
                <a:gd name="T39" fmla="*/ 43 h 61"/>
                <a:gd name="T40" fmla="*/ 0 w 30"/>
                <a:gd name="T41" fmla="*/ 43 h 6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0" h="61">
                  <a:moveTo>
                    <a:pt x="0" y="61"/>
                  </a:moveTo>
                  <a:lnTo>
                    <a:pt x="0" y="1"/>
                  </a:lnTo>
                  <a:lnTo>
                    <a:pt x="9" y="1"/>
                  </a:lnTo>
                  <a:lnTo>
                    <a:pt x="9" y="9"/>
                  </a:lnTo>
                  <a:lnTo>
                    <a:pt x="12" y="4"/>
                  </a:lnTo>
                  <a:lnTo>
                    <a:pt x="15" y="1"/>
                  </a:lnTo>
                  <a:lnTo>
                    <a:pt x="18" y="0"/>
                  </a:lnTo>
                  <a:lnTo>
                    <a:pt x="21" y="0"/>
                  </a:lnTo>
                  <a:lnTo>
                    <a:pt x="26" y="1"/>
                  </a:lnTo>
                  <a:lnTo>
                    <a:pt x="30" y="3"/>
                  </a:lnTo>
                  <a:lnTo>
                    <a:pt x="27" y="12"/>
                  </a:lnTo>
                  <a:lnTo>
                    <a:pt x="24" y="10"/>
                  </a:lnTo>
                  <a:lnTo>
                    <a:pt x="21" y="10"/>
                  </a:lnTo>
                  <a:lnTo>
                    <a:pt x="18" y="10"/>
                  </a:lnTo>
                  <a:lnTo>
                    <a:pt x="15" y="12"/>
                  </a:lnTo>
                  <a:lnTo>
                    <a:pt x="14" y="13"/>
                  </a:lnTo>
                  <a:lnTo>
                    <a:pt x="12" y="18"/>
                  </a:lnTo>
                  <a:lnTo>
                    <a:pt x="11" y="22"/>
                  </a:lnTo>
                  <a:lnTo>
                    <a:pt x="11" y="30"/>
                  </a:lnTo>
                  <a:lnTo>
                    <a:pt x="11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08" name="Picture 458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0" y="3413"/>
              <a:ext cx="557" cy="1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09" name="Picture 459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9" y="1723"/>
              <a:ext cx="952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10" name="Picture 460" descr="TP_tmp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-41" y="1803"/>
              <a:ext cx="828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11" name="Line 461"/>
            <p:cNvSpPr>
              <a:spLocks noChangeShapeType="1"/>
            </p:cNvSpPr>
            <p:nvPr/>
          </p:nvSpPr>
          <p:spPr bwMode="auto">
            <a:xfrm>
              <a:off x="700" y="1120"/>
              <a:ext cx="1791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12" name="Line 462"/>
            <p:cNvSpPr>
              <a:spLocks noChangeShapeType="1"/>
            </p:cNvSpPr>
            <p:nvPr/>
          </p:nvSpPr>
          <p:spPr bwMode="auto">
            <a:xfrm>
              <a:off x="2440" y="1117"/>
              <a:ext cx="39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Line 472"/>
            <p:cNvSpPr>
              <a:spLocks noChangeShapeType="1"/>
            </p:cNvSpPr>
            <p:nvPr/>
          </p:nvSpPr>
          <p:spPr bwMode="auto">
            <a:xfrm>
              <a:off x="2455" y="808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Line 473"/>
            <p:cNvSpPr>
              <a:spLocks noChangeShapeType="1"/>
            </p:cNvSpPr>
            <p:nvPr/>
          </p:nvSpPr>
          <p:spPr bwMode="auto">
            <a:xfrm>
              <a:off x="2460" y="935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Line 474"/>
            <p:cNvSpPr>
              <a:spLocks noChangeShapeType="1"/>
            </p:cNvSpPr>
            <p:nvPr/>
          </p:nvSpPr>
          <p:spPr bwMode="auto">
            <a:xfrm>
              <a:off x="2460" y="831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Line 481"/>
            <p:cNvSpPr>
              <a:spLocks noChangeShapeType="1"/>
            </p:cNvSpPr>
            <p:nvPr/>
          </p:nvSpPr>
          <p:spPr bwMode="auto">
            <a:xfrm flipH="1">
              <a:off x="693" y="1117"/>
              <a:ext cx="40" cy="0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Line 482"/>
            <p:cNvSpPr>
              <a:spLocks noChangeShapeType="1"/>
            </p:cNvSpPr>
            <p:nvPr/>
          </p:nvSpPr>
          <p:spPr bwMode="auto">
            <a:xfrm flipH="1">
              <a:off x="693" y="935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Line 483"/>
            <p:cNvSpPr>
              <a:spLocks noChangeShapeType="1"/>
            </p:cNvSpPr>
            <p:nvPr/>
          </p:nvSpPr>
          <p:spPr bwMode="auto">
            <a:xfrm flipH="1">
              <a:off x="693" y="831"/>
              <a:ext cx="19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Text Box 492"/>
            <p:cNvSpPr txBox="1">
              <a:spLocks noChangeArrowheads="1"/>
            </p:cNvSpPr>
            <p:nvPr/>
          </p:nvSpPr>
          <p:spPr bwMode="auto">
            <a:xfrm>
              <a:off x="1038" y="861"/>
              <a:ext cx="100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z="1400" smtClean="0">
                  <a:solidFill>
                    <a:srgbClr val="FF0000"/>
                  </a:solidFill>
                  <a:cs typeface="+mn-cs"/>
                </a:rPr>
                <a:t>Point-like proton</a:t>
              </a:r>
            </a:p>
          </p:txBody>
        </p:sp>
        <p:sp>
          <p:nvSpPr>
            <p:cNvPr id="220" name="Line 493"/>
            <p:cNvSpPr>
              <a:spLocks noChangeShapeType="1"/>
            </p:cNvSpPr>
            <p:nvPr/>
          </p:nvSpPr>
          <p:spPr bwMode="auto">
            <a:xfrm>
              <a:off x="2019" y="980"/>
              <a:ext cx="53" cy="95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221" name="Group 500"/>
          <p:cNvGrpSpPr>
            <a:grpSpLocks/>
          </p:cNvGrpSpPr>
          <p:nvPr/>
        </p:nvGrpSpPr>
        <p:grpSpPr bwMode="auto">
          <a:xfrm>
            <a:off x="319088" y="5991224"/>
            <a:ext cx="4149725" cy="546100"/>
            <a:chOff x="663" y="3754"/>
            <a:chExt cx="2614" cy="344"/>
          </a:xfrm>
        </p:grpSpPr>
        <p:sp>
          <p:nvSpPr>
            <p:cNvPr id="222" name="Text Box 495"/>
            <p:cNvSpPr txBox="1">
              <a:spLocks noChangeArrowheads="1"/>
            </p:cNvSpPr>
            <p:nvPr/>
          </p:nvSpPr>
          <p:spPr bwMode="auto">
            <a:xfrm>
              <a:off x="663" y="3906"/>
              <a:ext cx="226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GB" sz="1400" dirty="0" err="1">
                  <a:solidFill>
                    <a:srgbClr val="00CC00"/>
                  </a:solidFill>
                  <a:cs typeface="+mn-cs"/>
                </a:rPr>
                <a:t>A.F.Sill</a:t>
              </a:r>
              <a:r>
                <a:rPr lang="en-GB" sz="1400" dirty="0">
                  <a:solidFill>
                    <a:srgbClr val="00CC00"/>
                  </a:solidFill>
                  <a:cs typeface="+mn-cs"/>
                </a:rPr>
                <a:t> et al., Phys. Rev. </a:t>
              </a:r>
              <a:r>
                <a:rPr lang="en-GB" sz="1400" dirty="0" smtClean="0">
                  <a:solidFill>
                    <a:srgbClr val="00CC00"/>
                  </a:solidFill>
                  <a:cs typeface="+mn-cs"/>
                </a:rPr>
                <a:t>sD48 </a:t>
              </a:r>
              <a:r>
                <a:rPr lang="en-GB" sz="1400" dirty="0">
                  <a:solidFill>
                    <a:srgbClr val="00CC00"/>
                  </a:solidFill>
                  <a:cs typeface="+mn-cs"/>
                </a:rPr>
                <a:t>(1993) 29</a:t>
              </a:r>
              <a:endParaRPr lang="en-US" sz="1200" dirty="0">
                <a:solidFill>
                  <a:srgbClr val="00CC00"/>
                </a:solidFill>
                <a:cs typeface="+mn-cs"/>
              </a:endParaRPr>
            </a:p>
          </p:txBody>
        </p:sp>
        <p:sp>
          <p:nvSpPr>
            <p:cNvPr id="223" name="Text Box 499"/>
            <p:cNvSpPr txBox="1">
              <a:spLocks noChangeArrowheads="1"/>
            </p:cNvSpPr>
            <p:nvPr/>
          </p:nvSpPr>
          <p:spPr bwMode="auto">
            <a:xfrm>
              <a:off x="668" y="3754"/>
              <a:ext cx="2609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lang="en-GB" sz="1400" dirty="0" err="1">
                  <a:solidFill>
                    <a:srgbClr val="00CC00"/>
                  </a:solidFill>
                  <a:cs typeface="+mn-cs"/>
                </a:rPr>
                <a:t>R.C.Walker</a:t>
              </a:r>
              <a:r>
                <a:rPr lang="en-GB" sz="1400" dirty="0">
                  <a:solidFill>
                    <a:srgbClr val="00CC00"/>
                  </a:solidFill>
                  <a:cs typeface="+mn-cs"/>
                </a:rPr>
                <a:t> et al., Phys. Rev. D49 (1994) 5671</a:t>
              </a:r>
              <a:endParaRPr lang="en-US" sz="1200" dirty="0">
                <a:solidFill>
                  <a:srgbClr val="00CC00"/>
                </a:solidFill>
                <a:cs typeface="+mn-cs"/>
              </a:endParaRPr>
            </a:p>
          </p:txBody>
        </p:sp>
      </p:grpSp>
      <p:sp>
        <p:nvSpPr>
          <p:cNvPr id="224" name="Text Box 536"/>
          <p:cNvSpPr txBox="1">
            <a:spLocks noChangeArrowheads="1"/>
          </p:cNvSpPr>
          <p:nvPr/>
        </p:nvSpPr>
        <p:spPr bwMode="auto">
          <a:xfrm>
            <a:off x="4086225" y="1004093"/>
            <a:ext cx="4811230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Form factor falls rapidly with</a:t>
            </a:r>
            <a:endParaRPr lang="en-GB" baseline="30000" dirty="0" smtClean="0">
              <a:latin typeface="Palatino" charset="0"/>
              <a:cs typeface="+mn-cs"/>
            </a:endParaRPr>
          </a:p>
          <a:p>
            <a:pPr lvl="1">
              <a:buClr>
                <a:srgbClr val="FF0000"/>
              </a:buClr>
              <a:buFontTx/>
              <a:buChar char="•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Proton is not point-like, </a:t>
            </a:r>
            <a:r>
              <a:rPr lang="en-GB" dirty="0" smtClean="0">
                <a:solidFill>
                  <a:schemeClr val="accent2"/>
                </a:solidFill>
              </a:rPr>
              <a:t>extended object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</a:t>
            </a:r>
          </a:p>
          <a:p>
            <a:pPr lvl="1">
              <a:buClr>
                <a:srgbClr val="FF0000"/>
              </a:buClr>
              <a:buFontTx/>
              <a:buChar char="•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Good fit to the data with </a:t>
            </a:r>
            <a:r>
              <a:rPr lang="ja-JP" altLang="en-GB" sz="1800" dirty="0" smtClean="0">
                <a:solidFill>
                  <a:schemeClr val="accent2"/>
                </a:solidFill>
                <a:latin typeface="Palatino"/>
                <a:cs typeface="+mn-cs"/>
              </a:rPr>
              <a:t>“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dipole form</a:t>
            </a:r>
            <a:r>
              <a:rPr lang="ja-JP" altLang="en-GB" sz="1800" dirty="0" smtClean="0">
                <a:solidFill>
                  <a:schemeClr val="accent2"/>
                </a:solidFill>
                <a:latin typeface="Palatino"/>
                <a:cs typeface="+mn-cs"/>
              </a:rPr>
              <a:t>”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: </a:t>
            </a:r>
          </a:p>
        </p:txBody>
      </p:sp>
      <p:pic>
        <p:nvPicPr>
          <p:cNvPr id="225" name="Picture 537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73" y="1959768"/>
            <a:ext cx="4217987" cy="69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26" name="Text Box 538"/>
          <p:cNvSpPr txBox="1">
            <a:spLocks noChangeArrowheads="1"/>
          </p:cNvSpPr>
          <p:nvPr/>
        </p:nvSpPr>
        <p:spPr bwMode="auto">
          <a:xfrm>
            <a:off x="4092575" y="2663824"/>
            <a:ext cx="493395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Taking FT find spatial charge and magnetic  </a:t>
            </a:r>
          </a:p>
          <a:p>
            <a:pPr>
              <a:buClr>
                <a:srgbClr val="FF0000"/>
              </a:buClr>
              <a:defRPr/>
            </a:pPr>
            <a:r>
              <a:rPr lang="en-GB" dirty="0" smtClean="0">
                <a:solidFill>
                  <a:schemeClr val="accent2"/>
                </a:solidFill>
              </a:rPr>
              <a:t>    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moment distribution</a:t>
            </a:r>
          </a:p>
        </p:txBody>
      </p:sp>
      <p:grpSp>
        <p:nvGrpSpPr>
          <p:cNvPr id="227" name="Group 539"/>
          <p:cNvGrpSpPr>
            <a:grpSpLocks/>
          </p:cNvGrpSpPr>
          <p:nvPr/>
        </p:nvGrpSpPr>
        <p:grpSpPr bwMode="auto">
          <a:xfrm>
            <a:off x="5589591" y="3278980"/>
            <a:ext cx="1933575" cy="509587"/>
            <a:chOff x="3711" y="2389"/>
            <a:chExt cx="1218" cy="321"/>
          </a:xfrm>
        </p:grpSpPr>
        <p:pic>
          <p:nvPicPr>
            <p:cNvPr id="228" name="Picture 540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" y="2425"/>
              <a:ext cx="1122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29" name="Rectangle 541"/>
            <p:cNvSpPr>
              <a:spLocks noChangeArrowheads="1"/>
            </p:cNvSpPr>
            <p:nvPr/>
          </p:nvSpPr>
          <p:spPr bwMode="auto">
            <a:xfrm>
              <a:off x="3711" y="2389"/>
              <a:ext cx="1218" cy="321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230" name="Text Box 542"/>
          <p:cNvSpPr txBox="1">
            <a:spLocks noChangeArrowheads="1"/>
          </p:cNvSpPr>
          <p:nvPr/>
        </p:nvSpPr>
        <p:spPr bwMode="auto">
          <a:xfrm>
            <a:off x="5321300" y="3783012"/>
            <a:ext cx="7651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with  </a:t>
            </a:r>
          </a:p>
        </p:txBody>
      </p:sp>
      <p:pic>
        <p:nvPicPr>
          <p:cNvPr id="231" name="Picture 543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0" y="3830637"/>
            <a:ext cx="1460500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32" name="Text Box 544"/>
          <p:cNvSpPr txBox="1">
            <a:spLocks noChangeArrowheads="1"/>
          </p:cNvSpPr>
          <p:nvPr/>
        </p:nvSpPr>
        <p:spPr bwMode="auto">
          <a:xfrm>
            <a:off x="4198938" y="4127499"/>
            <a:ext cx="39904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Corresponds to a </a:t>
            </a:r>
            <a:r>
              <a:rPr lang="en-GB" sz="1800" dirty="0" err="1" smtClean="0">
                <a:solidFill>
                  <a:schemeClr val="accent2"/>
                </a:solidFill>
                <a:cs typeface="+mn-cs"/>
              </a:rPr>
              <a:t>rms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charge radius  </a:t>
            </a:r>
          </a:p>
        </p:txBody>
      </p:sp>
      <p:pic>
        <p:nvPicPr>
          <p:cNvPr id="233" name="Picture 545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9" y="4615742"/>
            <a:ext cx="1579562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34" name="Text Box 546"/>
          <p:cNvSpPr txBox="1">
            <a:spLocks noChangeArrowheads="1"/>
          </p:cNvSpPr>
          <p:nvPr/>
        </p:nvSpPr>
        <p:spPr bwMode="auto">
          <a:xfrm>
            <a:off x="4157663" y="5096391"/>
            <a:ext cx="4868862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Although suggestive, does not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  imply proton is composite !</a:t>
            </a:r>
          </a:p>
        </p:txBody>
      </p:sp>
      <p:sp>
        <p:nvSpPr>
          <p:cNvPr id="235" name="Text Box 548"/>
          <p:cNvSpPr txBox="1">
            <a:spLocks noChangeArrowheads="1"/>
          </p:cNvSpPr>
          <p:nvPr/>
        </p:nvSpPr>
        <p:spPr bwMode="auto">
          <a:xfrm>
            <a:off x="4159885" y="5838030"/>
            <a:ext cx="4778375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</a:t>
            </a:r>
            <a:r>
              <a:rPr lang="en-GB" sz="1800" dirty="0" smtClean="0">
                <a:cs typeface="+mn-cs"/>
              </a:rPr>
              <a:t>Note: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so far have only considered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 </a:t>
            </a:r>
            <a:r>
              <a:rPr lang="en-GB" sz="1800" dirty="0" smtClean="0">
                <a:solidFill>
                  <a:srgbClr val="FF0000"/>
                </a:solidFill>
                <a:cs typeface="+mn-cs"/>
              </a:rPr>
              <a:t>ELASTIC scattering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; </a:t>
            </a:r>
            <a:r>
              <a:rPr lang="en-GB" dirty="0" smtClean="0">
                <a:solidFill>
                  <a:schemeClr val="accent2"/>
                </a:solidFill>
              </a:rPr>
              <a:t>INELASTIC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dirty="0" smtClean="0">
                <a:solidFill>
                  <a:schemeClr val="accent2"/>
                </a:solidFill>
              </a:rPr>
              <a:t>    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scattering</a:t>
            </a:r>
            <a:r>
              <a:rPr lang="en-GB" dirty="0" smtClean="0">
                <a:solidFill>
                  <a:schemeClr val="accent2"/>
                </a:solidFill>
              </a:rPr>
              <a:t> comes next</a:t>
            </a:r>
            <a:endParaRPr lang="en-GB" sz="1800" dirty="0" smtClean="0">
              <a:solidFill>
                <a:schemeClr val="accent2"/>
              </a:solidFill>
              <a:cs typeface="+mn-cs"/>
            </a:endParaRPr>
          </a:p>
        </p:txBody>
      </p:sp>
      <p:pic>
        <p:nvPicPr>
          <p:cNvPr id="236" name="Picture 549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1" y="1028699"/>
            <a:ext cx="2921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37" name="Picture 33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410" y="2300286"/>
            <a:ext cx="1522413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433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</a:t>
            </a:r>
            <a:r>
              <a:rPr lang="en-GB" i="1" dirty="0">
                <a:latin typeface="Palatino" charset="0"/>
              </a:rPr>
              <a:t>q</a:t>
            </a:r>
            <a:r>
              <a:rPr lang="en-GB" baseline="30000" dirty="0"/>
              <a:t>2</a:t>
            </a:r>
            <a:r>
              <a:rPr lang="en-GB" dirty="0"/>
              <a:t> </a:t>
            </a:r>
            <a:r>
              <a:rPr lang="en-GB" dirty="0" smtClean="0"/>
              <a:t>results</a:t>
            </a:r>
            <a:endParaRPr lang="en-US" dirty="0"/>
          </a:p>
        </p:txBody>
      </p:sp>
      <p:pic>
        <p:nvPicPr>
          <p:cNvPr id="12" name="Picture 42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762" y="2025379"/>
            <a:ext cx="1935162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" name="Text Box 43"/>
          <p:cNvSpPr txBox="1">
            <a:spLocks noChangeArrowheads="1"/>
          </p:cNvSpPr>
          <p:nvPr/>
        </p:nvSpPr>
        <p:spPr bwMode="auto">
          <a:xfrm>
            <a:off x="98768" y="3044554"/>
            <a:ext cx="4967586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Due to </a:t>
            </a:r>
            <a:r>
              <a:rPr lang="en-GB" sz="1800" dirty="0" smtClean="0">
                <a:cs typeface="+mn-cs"/>
              </a:rPr>
              <a:t>the finite proton size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, </a:t>
            </a:r>
            <a:r>
              <a:rPr lang="en-GB" sz="1800" dirty="0" smtClean="0">
                <a:solidFill>
                  <a:srgbClr val="FF0000"/>
                </a:solidFill>
                <a:cs typeface="+mn-cs"/>
              </a:rPr>
              <a:t>elastic scattering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</a:t>
            </a:r>
          </a:p>
          <a:p>
            <a:pPr>
              <a:buClr>
                <a:srgbClr val="FF0000"/>
              </a:buCl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at high </a:t>
            </a:r>
            <a:r>
              <a:rPr lang="en-GB" i="1" dirty="0" smtClean="0">
                <a:solidFill>
                  <a:schemeClr val="tx2"/>
                </a:solidFill>
                <a:latin typeface="Palatino" charset="0"/>
                <a:cs typeface="+mn-cs"/>
              </a:rPr>
              <a:t>q</a:t>
            </a:r>
            <a:r>
              <a:rPr lang="en-GB" baseline="30000" dirty="0" smtClean="0">
                <a:solidFill>
                  <a:schemeClr val="tx2"/>
                </a:solidFill>
                <a:latin typeface="Palatino" charset="0"/>
                <a:cs typeface="+mn-cs"/>
              </a:rPr>
              <a:t>2 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is unlikely and </a:t>
            </a:r>
            <a:r>
              <a:rPr lang="en-GB" sz="1800" dirty="0" smtClean="0">
                <a:solidFill>
                  <a:srgbClr val="FF0000"/>
                </a:solidFill>
                <a:cs typeface="+mn-cs"/>
              </a:rPr>
              <a:t>inelastic reactions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</a:t>
            </a:r>
          </a:p>
          <a:p>
            <a:pPr>
              <a:buClr>
                <a:srgbClr val="FF0000"/>
              </a:buCl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where the proton  breaks up dominate. </a:t>
            </a:r>
          </a:p>
        </p:txBody>
      </p:sp>
      <p:grpSp>
        <p:nvGrpSpPr>
          <p:cNvPr id="14" name="Group 90"/>
          <p:cNvGrpSpPr>
            <a:grpSpLocks/>
          </p:cNvGrpSpPr>
          <p:nvPr/>
        </p:nvGrpSpPr>
        <p:grpSpPr bwMode="auto">
          <a:xfrm>
            <a:off x="2006943" y="3985942"/>
            <a:ext cx="3043237" cy="2055812"/>
            <a:chOff x="863" y="2746"/>
            <a:chExt cx="1917" cy="1295"/>
          </a:xfrm>
        </p:grpSpPr>
        <p:sp>
          <p:nvSpPr>
            <p:cNvPr id="15" name="Line 76"/>
            <p:cNvSpPr>
              <a:spLocks noChangeShapeType="1"/>
            </p:cNvSpPr>
            <p:nvPr/>
          </p:nvSpPr>
          <p:spPr bwMode="auto">
            <a:xfrm>
              <a:off x="1645" y="3244"/>
              <a:ext cx="742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6" name="Freeform 50"/>
            <p:cNvSpPr>
              <a:spLocks/>
            </p:cNvSpPr>
            <p:nvPr/>
          </p:nvSpPr>
          <p:spPr bwMode="auto">
            <a:xfrm rot="4206129">
              <a:off x="1467" y="3423"/>
              <a:ext cx="472" cy="98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CC3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17" name="Group 73"/>
            <p:cNvGrpSpPr>
              <a:grpSpLocks/>
            </p:cNvGrpSpPr>
            <p:nvPr/>
          </p:nvGrpSpPr>
          <p:grpSpPr bwMode="auto">
            <a:xfrm>
              <a:off x="1749" y="2746"/>
              <a:ext cx="307" cy="669"/>
              <a:chOff x="1749" y="2614"/>
              <a:chExt cx="307" cy="669"/>
            </a:xfrm>
          </p:grpSpPr>
          <p:sp>
            <p:nvSpPr>
              <p:cNvPr id="42" name="Line 47"/>
              <p:cNvSpPr>
                <a:spLocks noChangeShapeType="1"/>
              </p:cNvSpPr>
              <p:nvPr/>
            </p:nvSpPr>
            <p:spPr bwMode="auto">
              <a:xfrm rot="-2861362">
                <a:off x="1611" y="2838"/>
                <a:ext cx="669" cy="22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43" name="Line 48"/>
              <p:cNvSpPr>
                <a:spLocks noChangeShapeType="1"/>
              </p:cNvSpPr>
              <p:nvPr/>
            </p:nvSpPr>
            <p:spPr bwMode="auto">
              <a:xfrm rot="-2861362">
                <a:off x="1631" y="2963"/>
                <a:ext cx="357" cy="121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sp>
          <p:nvSpPr>
            <p:cNvPr id="18" name="Line 54"/>
            <p:cNvSpPr>
              <a:spLocks noChangeShapeType="1"/>
            </p:cNvSpPr>
            <p:nvPr/>
          </p:nvSpPr>
          <p:spPr bwMode="auto">
            <a:xfrm>
              <a:off x="1758" y="3725"/>
              <a:ext cx="641" cy="59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9" name="Line 55"/>
            <p:cNvSpPr>
              <a:spLocks noChangeShapeType="1"/>
            </p:cNvSpPr>
            <p:nvPr/>
          </p:nvSpPr>
          <p:spPr bwMode="auto">
            <a:xfrm>
              <a:off x="1769" y="3724"/>
              <a:ext cx="625" cy="182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0" name="Line 57"/>
            <p:cNvSpPr>
              <a:spLocks noChangeShapeType="1"/>
            </p:cNvSpPr>
            <p:nvPr/>
          </p:nvSpPr>
          <p:spPr bwMode="auto">
            <a:xfrm flipV="1">
              <a:off x="1769" y="3543"/>
              <a:ext cx="625" cy="177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1" name="Line 58"/>
            <p:cNvSpPr>
              <a:spLocks noChangeShapeType="1"/>
            </p:cNvSpPr>
            <p:nvPr/>
          </p:nvSpPr>
          <p:spPr bwMode="auto">
            <a:xfrm flipV="1">
              <a:off x="1764" y="3637"/>
              <a:ext cx="651" cy="89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2" name="Oval 60"/>
            <p:cNvSpPr>
              <a:spLocks noChangeArrowheads="1"/>
            </p:cNvSpPr>
            <p:nvPr/>
          </p:nvSpPr>
          <p:spPr bwMode="auto">
            <a:xfrm>
              <a:off x="1733" y="3677"/>
              <a:ext cx="84" cy="77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3" name="Text Box 63"/>
            <p:cNvSpPr txBox="1">
              <a:spLocks noChangeArrowheads="1"/>
            </p:cNvSpPr>
            <p:nvPr/>
          </p:nvSpPr>
          <p:spPr bwMode="auto">
            <a:xfrm>
              <a:off x="864" y="3592"/>
              <a:ext cx="20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b="0" smtClean="0">
                  <a:cs typeface="+mn-cs"/>
                </a:rPr>
                <a:t>p</a:t>
              </a:r>
            </a:p>
          </p:txBody>
        </p:sp>
        <p:sp>
          <p:nvSpPr>
            <p:cNvPr id="24" name="Text Box 65"/>
            <p:cNvSpPr txBox="1">
              <a:spLocks noChangeArrowheads="1"/>
            </p:cNvSpPr>
            <p:nvPr/>
          </p:nvSpPr>
          <p:spPr bwMode="auto">
            <a:xfrm>
              <a:off x="2224" y="2750"/>
              <a:ext cx="26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b="0" smtClean="0">
                  <a:cs typeface="+mn-cs"/>
                </a:rPr>
                <a:t>e</a:t>
              </a:r>
              <a:r>
                <a:rPr lang="en-GB" baseline="42000" smtClean="0">
                  <a:cs typeface="Arial" charset="0"/>
                </a:rPr>
                <a:t>–</a:t>
              </a:r>
            </a:p>
          </p:txBody>
        </p:sp>
        <p:grpSp>
          <p:nvGrpSpPr>
            <p:cNvPr id="25" name="Group 68"/>
            <p:cNvGrpSpPr>
              <a:grpSpLocks/>
            </p:cNvGrpSpPr>
            <p:nvPr/>
          </p:nvGrpSpPr>
          <p:grpSpPr bwMode="auto">
            <a:xfrm>
              <a:off x="1039" y="3718"/>
              <a:ext cx="778" cy="0"/>
              <a:chOff x="3230" y="3521"/>
              <a:chExt cx="778" cy="0"/>
            </a:xfrm>
          </p:grpSpPr>
          <p:sp>
            <p:nvSpPr>
              <p:cNvPr id="40" name="Line 66"/>
              <p:cNvSpPr>
                <a:spLocks noChangeShapeType="1"/>
              </p:cNvSpPr>
              <p:nvPr/>
            </p:nvSpPr>
            <p:spPr bwMode="auto">
              <a:xfrm>
                <a:off x="3230" y="3521"/>
                <a:ext cx="77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41" name="Line 67"/>
              <p:cNvSpPr>
                <a:spLocks noChangeShapeType="1"/>
              </p:cNvSpPr>
              <p:nvPr/>
            </p:nvSpPr>
            <p:spPr bwMode="auto">
              <a:xfrm>
                <a:off x="3314" y="3521"/>
                <a:ext cx="351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26" name="Group 72"/>
            <p:cNvGrpSpPr>
              <a:grpSpLocks/>
            </p:cNvGrpSpPr>
            <p:nvPr/>
          </p:nvGrpSpPr>
          <p:grpSpPr bwMode="auto">
            <a:xfrm>
              <a:off x="863" y="3093"/>
              <a:ext cx="796" cy="250"/>
              <a:chOff x="863" y="2961"/>
              <a:chExt cx="796" cy="250"/>
            </a:xfrm>
          </p:grpSpPr>
          <p:sp>
            <p:nvSpPr>
              <p:cNvPr id="37" name="Text Box 64"/>
              <p:cNvSpPr txBox="1">
                <a:spLocks noChangeArrowheads="1"/>
              </p:cNvSpPr>
              <p:nvPr/>
            </p:nvSpPr>
            <p:spPr bwMode="auto">
              <a:xfrm>
                <a:off x="863" y="2961"/>
                <a:ext cx="26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GB" b="0" smtClean="0">
                    <a:cs typeface="+mn-cs"/>
                  </a:rPr>
                  <a:t>e</a:t>
                </a:r>
                <a:r>
                  <a:rPr lang="en-GB" baseline="42000" smtClean="0">
                    <a:cs typeface="Arial" charset="0"/>
                  </a:rPr>
                  <a:t>–</a:t>
                </a:r>
              </a:p>
            </p:txBody>
          </p:sp>
          <p:sp>
            <p:nvSpPr>
              <p:cNvPr id="38" name="Line 69"/>
              <p:cNvSpPr>
                <a:spLocks noChangeShapeType="1"/>
              </p:cNvSpPr>
              <p:nvPr/>
            </p:nvSpPr>
            <p:spPr bwMode="auto">
              <a:xfrm>
                <a:off x="1041" y="3112"/>
                <a:ext cx="618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9" name="Line 70"/>
              <p:cNvSpPr>
                <a:spLocks noChangeShapeType="1"/>
              </p:cNvSpPr>
              <p:nvPr/>
            </p:nvSpPr>
            <p:spPr bwMode="auto">
              <a:xfrm>
                <a:off x="1300" y="3109"/>
                <a:ext cx="92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sp>
          <p:nvSpPr>
            <p:cNvPr id="27" name="Text Box 75"/>
            <p:cNvSpPr txBox="1">
              <a:spLocks noChangeArrowheads="1"/>
            </p:cNvSpPr>
            <p:nvPr/>
          </p:nvSpPr>
          <p:spPr bwMode="auto">
            <a:xfrm>
              <a:off x="2559" y="3596"/>
              <a:ext cx="22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b="0" smtClean="0">
                  <a:cs typeface="+mn-cs"/>
                </a:rPr>
                <a:t>X</a:t>
              </a:r>
            </a:p>
          </p:txBody>
        </p:sp>
        <p:sp>
          <p:nvSpPr>
            <p:cNvPr id="28" name="Freeform 77"/>
            <p:cNvSpPr>
              <a:spLocks/>
            </p:cNvSpPr>
            <p:nvPr/>
          </p:nvSpPr>
          <p:spPr bwMode="auto">
            <a:xfrm>
              <a:off x="1989" y="3060"/>
              <a:ext cx="101" cy="178"/>
            </a:xfrm>
            <a:custGeom>
              <a:avLst/>
              <a:gdLst>
                <a:gd name="T0" fmla="*/ 0 w 101"/>
                <a:gd name="T1" fmla="*/ 0 h 178"/>
                <a:gd name="T2" fmla="*/ 36 w 101"/>
                <a:gd name="T3" fmla="*/ 11 h 178"/>
                <a:gd name="T4" fmla="*/ 83 w 101"/>
                <a:gd name="T5" fmla="*/ 65 h 178"/>
                <a:gd name="T6" fmla="*/ 101 w 101"/>
                <a:gd name="T7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178">
                  <a:moveTo>
                    <a:pt x="0" y="0"/>
                  </a:moveTo>
                  <a:cubicBezTo>
                    <a:pt x="11" y="0"/>
                    <a:pt x="22" y="0"/>
                    <a:pt x="36" y="11"/>
                  </a:cubicBezTo>
                  <a:cubicBezTo>
                    <a:pt x="50" y="22"/>
                    <a:pt x="72" y="37"/>
                    <a:pt x="83" y="65"/>
                  </a:cubicBezTo>
                  <a:cubicBezTo>
                    <a:pt x="94" y="93"/>
                    <a:pt x="99" y="159"/>
                    <a:pt x="101" y="178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9" name="Text Box 78"/>
            <p:cNvSpPr txBox="1">
              <a:spLocks noChangeArrowheads="1"/>
            </p:cNvSpPr>
            <p:nvPr/>
          </p:nvSpPr>
          <p:spPr bwMode="auto">
            <a:xfrm>
              <a:off x="1864" y="3021"/>
              <a:ext cx="19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i="1" smtClean="0">
                  <a:latin typeface="Symbol" charset="0"/>
                  <a:cs typeface="+mn-cs"/>
                </a:rPr>
                <a:t>q</a:t>
              </a:r>
            </a:p>
          </p:txBody>
        </p:sp>
        <p:sp>
          <p:nvSpPr>
            <p:cNvPr id="30" name="Text Box 79"/>
            <p:cNvSpPr txBox="1">
              <a:spLocks noChangeArrowheads="1"/>
            </p:cNvSpPr>
            <p:nvPr/>
          </p:nvSpPr>
          <p:spPr bwMode="auto">
            <a:xfrm>
              <a:off x="1411" y="3363"/>
              <a:ext cx="1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i="1" smtClean="0">
                  <a:latin typeface="Palatino" charset="0"/>
                  <a:cs typeface="+mn-cs"/>
                </a:rPr>
                <a:t>q</a:t>
              </a:r>
              <a:endParaRPr lang="en-GB" baseline="30000" smtClean="0">
                <a:latin typeface="Palatino" charset="0"/>
                <a:cs typeface="+mn-cs"/>
              </a:endParaRPr>
            </a:p>
          </p:txBody>
        </p:sp>
        <p:sp>
          <p:nvSpPr>
            <p:cNvPr id="31" name="Line 80"/>
            <p:cNvSpPr>
              <a:spLocks noChangeShapeType="1"/>
            </p:cNvSpPr>
            <p:nvPr/>
          </p:nvSpPr>
          <p:spPr bwMode="auto">
            <a:xfrm>
              <a:off x="1580" y="3410"/>
              <a:ext cx="71" cy="172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32" name="Picture 82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1" y="3019"/>
              <a:ext cx="184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3" name="Picture 84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6" y="2832"/>
              <a:ext cx="184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4" name="Picture 86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4" y="3823"/>
              <a:ext cx="184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5" name="Picture 88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3" y="3912"/>
              <a:ext cx="184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6" name="AutoShape 89"/>
            <p:cNvSpPr>
              <a:spLocks/>
            </p:cNvSpPr>
            <p:nvPr/>
          </p:nvSpPr>
          <p:spPr bwMode="auto">
            <a:xfrm>
              <a:off x="2439" y="3475"/>
              <a:ext cx="91" cy="521"/>
            </a:xfrm>
            <a:prstGeom prst="rightBrace">
              <a:avLst>
                <a:gd name="adj1" fmla="val 47711"/>
                <a:gd name="adj2" fmla="val 50000"/>
              </a:avLst>
            </a:prstGeom>
            <a:noFill/>
            <a:ln w="222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44" name="Rectangle 99"/>
          <p:cNvSpPr>
            <a:spLocks noChangeArrowheads="1"/>
          </p:cNvSpPr>
          <p:nvPr/>
        </p:nvSpPr>
        <p:spPr bwMode="auto">
          <a:xfrm>
            <a:off x="6867868" y="2442892"/>
            <a:ext cx="2016125" cy="936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5" name="Rectangle 101"/>
          <p:cNvSpPr>
            <a:spLocks noChangeArrowheads="1"/>
          </p:cNvSpPr>
          <p:nvPr/>
        </p:nvSpPr>
        <p:spPr bwMode="auto">
          <a:xfrm>
            <a:off x="8776043" y="3811317"/>
            <a:ext cx="215900" cy="1444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6" name="Rectangle 102"/>
          <p:cNvSpPr>
            <a:spLocks noChangeArrowheads="1"/>
          </p:cNvSpPr>
          <p:nvPr/>
        </p:nvSpPr>
        <p:spPr bwMode="auto">
          <a:xfrm>
            <a:off x="6686893" y="2803254"/>
            <a:ext cx="215900" cy="144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7" name="Rectangle 103"/>
          <p:cNvSpPr>
            <a:spLocks noChangeArrowheads="1"/>
          </p:cNvSpPr>
          <p:nvPr/>
        </p:nvSpPr>
        <p:spPr bwMode="auto">
          <a:xfrm>
            <a:off x="6794843" y="3127104"/>
            <a:ext cx="215900" cy="1444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8" name="Rectangle 104"/>
          <p:cNvSpPr>
            <a:spLocks noChangeArrowheads="1"/>
          </p:cNvSpPr>
          <p:nvPr/>
        </p:nvSpPr>
        <p:spPr bwMode="auto">
          <a:xfrm>
            <a:off x="6794843" y="3163617"/>
            <a:ext cx="215900" cy="1444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49" name="Picture 107" descr="elastic_vs_inelastic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68" y="2119042"/>
            <a:ext cx="3103562" cy="395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 Box 96"/>
          <p:cNvSpPr txBox="1">
            <a:spLocks noChangeArrowheads="1"/>
          </p:cNvSpPr>
          <p:nvPr/>
        </p:nvSpPr>
        <p:spPr bwMode="auto">
          <a:xfrm>
            <a:off x="6336055" y="2166575"/>
            <a:ext cx="2952750" cy="43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1200" dirty="0" err="1">
                <a:solidFill>
                  <a:schemeClr val="folHlink"/>
                </a:solidFill>
                <a:cs typeface="+mn-cs"/>
              </a:rPr>
              <a:t>M.Breidenbach</a:t>
            </a:r>
            <a:r>
              <a:rPr lang="en-US" sz="1200" dirty="0">
                <a:solidFill>
                  <a:schemeClr val="folHlink"/>
                </a:solidFill>
                <a:cs typeface="+mn-cs"/>
              </a:rPr>
              <a:t> et al., </a:t>
            </a:r>
          </a:p>
          <a:p>
            <a:pPr algn="ctr" eaLnBrk="0" hangingPunct="0">
              <a:lnSpc>
                <a:spcPct val="40000"/>
              </a:lnSpc>
              <a:spcBef>
                <a:spcPct val="50000"/>
              </a:spcBef>
              <a:defRPr/>
            </a:pPr>
            <a:r>
              <a:rPr lang="en-US" sz="1200" dirty="0">
                <a:solidFill>
                  <a:schemeClr val="folHlink"/>
                </a:solidFill>
                <a:cs typeface="+mn-cs"/>
              </a:rPr>
              <a:t>Phys. Rev. </a:t>
            </a:r>
            <a:r>
              <a:rPr lang="en-US" sz="1200" dirty="0" err="1">
                <a:solidFill>
                  <a:schemeClr val="folHlink"/>
                </a:solidFill>
                <a:cs typeface="+mn-cs"/>
              </a:rPr>
              <a:t>Lett</a:t>
            </a:r>
            <a:r>
              <a:rPr lang="en-US" sz="1200" dirty="0">
                <a:solidFill>
                  <a:schemeClr val="folHlink"/>
                </a:solidFill>
                <a:cs typeface="+mn-cs"/>
              </a:rPr>
              <a:t>. 23 (1969) 935</a:t>
            </a:r>
          </a:p>
        </p:txBody>
      </p:sp>
      <p:sp>
        <p:nvSpPr>
          <p:cNvPr id="51" name="Line 92"/>
          <p:cNvSpPr>
            <a:spLocks noChangeShapeType="1"/>
          </p:cNvSpPr>
          <p:nvPr/>
        </p:nvSpPr>
        <p:spPr bwMode="auto">
          <a:xfrm>
            <a:off x="5499443" y="2695304"/>
            <a:ext cx="1439862" cy="1079500"/>
          </a:xfrm>
          <a:prstGeom prst="line">
            <a:avLst/>
          </a:prstGeom>
          <a:noFill/>
          <a:ln w="22225">
            <a:solidFill>
              <a:srgbClr val="FF99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52" name="Picture 108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530" y="5222604"/>
            <a:ext cx="1023938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3" name="Picture 110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930" y="3387454"/>
            <a:ext cx="320675" cy="96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4" name="Rectangle 112"/>
          <p:cNvSpPr>
            <a:spLocks noChangeArrowheads="1"/>
          </p:cNvSpPr>
          <p:nvPr/>
        </p:nvSpPr>
        <p:spPr bwMode="auto">
          <a:xfrm>
            <a:off x="6651968" y="5179742"/>
            <a:ext cx="1116012" cy="360362"/>
          </a:xfrm>
          <a:prstGeom prst="rect">
            <a:avLst/>
          </a:prstGeom>
          <a:noFill/>
          <a:ln w="22225">
            <a:solidFill>
              <a:srgbClr val="FF99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223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Inelastic scattering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72008" y="998185"/>
            <a:ext cx="71913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800" u="sng" dirty="0" smtClean="0">
                <a:cs typeface="+mn-cs"/>
              </a:rPr>
              <a:t>Example: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Scattering of 4.879 GeV electrons from protons at rest </a:t>
            </a:r>
          </a:p>
          <a:p>
            <a:pPr>
              <a:defRPr/>
            </a:pPr>
            <a:r>
              <a:rPr lang="en-GB" sz="1800" u="sng" dirty="0" smtClean="0">
                <a:cs typeface="+mn-cs"/>
              </a:rPr>
              <a:t> 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464369" y="1394355"/>
            <a:ext cx="80962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Place detector at </a:t>
            </a:r>
            <a:r>
              <a:rPr lang="en-GB" sz="1800" dirty="0" smtClean="0">
                <a:cs typeface="+mn-cs"/>
              </a:rPr>
              <a:t>10</a:t>
            </a:r>
            <a:r>
              <a:rPr lang="en-GB" sz="1800" baseline="48000" dirty="0" smtClean="0">
                <a:cs typeface="+mn-cs"/>
              </a:rPr>
              <a:t>o  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to beam and measure the </a:t>
            </a:r>
            <a:r>
              <a:rPr lang="en-GB" sz="1800" dirty="0" smtClean="0">
                <a:cs typeface="+mn-cs"/>
              </a:rPr>
              <a:t>energies 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of scattered </a:t>
            </a:r>
            <a:r>
              <a:rPr lang="en-GB" sz="1800" dirty="0" smtClean="0">
                <a:cs typeface="+mn-cs"/>
              </a:rPr>
              <a:t>e</a:t>
            </a:r>
            <a:r>
              <a:rPr lang="en-GB" sz="1800" baseline="30000" dirty="0" smtClean="0">
                <a:latin typeface="Palatino"/>
                <a:cs typeface="Arial" charset="0"/>
              </a:rPr>
              <a:t>–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</a:t>
            </a:r>
          </a:p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Kinematics fully determined from the </a:t>
            </a:r>
            <a:r>
              <a:rPr lang="en-GB" sz="1800" dirty="0" smtClean="0">
                <a:cs typeface="+mn-cs"/>
              </a:rPr>
              <a:t>electron energy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</a:t>
            </a:r>
            <a:r>
              <a:rPr lang="en-GB" sz="1800" u="sng" dirty="0" smtClean="0">
                <a:solidFill>
                  <a:srgbClr val="FF0000"/>
                </a:solidFill>
                <a:cs typeface="+mn-cs"/>
              </a:rPr>
              <a:t>and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</a:t>
            </a:r>
            <a:r>
              <a:rPr lang="en-GB" sz="1800" dirty="0" smtClean="0">
                <a:cs typeface="+mn-cs"/>
              </a:rPr>
              <a:t>angle 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!</a:t>
            </a:r>
          </a:p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e.g. for </a:t>
            </a:r>
            <a:r>
              <a:rPr lang="en-GB" sz="1800" u="sng" dirty="0" smtClean="0">
                <a:solidFill>
                  <a:srgbClr val="FF0000"/>
                </a:solidFill>
                <a:cs typeface="+mn-cs"/>
              </a:rPr>
              <a:t>this energy and angle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: the invariant mass of the final state</a:t>
            </a:r>
          </a:p>
          <a:p>
            <a:pPr>
              <a:buClr>
                <a:srgbClr val="FF0000"/>
              </a:buCl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</a:t>
            </a:r>
            <a:r>
              <a:rPr lang="en-GB" sz="1800" dirty="0" err="1" smtClean="0">
                <a:solidFill>
                  <a:schemeClr val="accent2"/>
                </a:solidFill>
                <a:cs typeface="+mn-cs"/>
              </a:rPr>
              <a:t>hadronic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system</a:t>
            </a:r>
          </a:p>
        </p:txBody>
      </p: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68792" y="3098800"/>
            <a:ext cx="5435600" cy="3600450"/>
            <a:chOff x="330" y="1321"/>
            <a:chExt cx="3425" cy="2268"/>
          </a:xfrm>
        </p:grpSpPr>
        <p:pic>
          <p:nvPicPr>
            <p:cNvPr id="7" name="Picture 4" descr="elprot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43" b="10881"/>
            <a:stretch>
              <a:fillRect/>
            </a:stretch>
          </p:blipFill>
          <p:spPr bwMode="auto">
            <a:xfrm>
              <a:off x="330" y="1321"/>
              <a:ext cx="3425" cy="2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8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" y="1593"/>
              <a:ext cx="9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" name="Picture 10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0" y="3158"/>
              <a:ext cx="444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0" name="Picture 13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" y="3453"/>
              <a:ext cx="420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1" name="Rectangle 22"/>
            <p:cNvSpPr>
              <a:spLocks noChangeArrowheads="1"/>
            </p:cNvSpPr>
            <p:nvPr/>
          </p:nvSpPr>
          <p:spPr bwMode="auto">
            <a:xfrm>
              <a:off x="2508" y="2840"/>
              <a:ext cx="771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2" name="Picture 21" descr="TP_tmp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6" y="2659"/>
              <a:ext cx="877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13" name="Picture 26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730" y="2325864"/>
            <a:ext cx="3300412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" name="Text Box 28"/>
          <p:cNvSpPr txBox="1">
            <a:spLocks noChangeArrowheads="1"/>
          </p:cNvSpPr>
          <p:nvPr/>
        </p:nvSpPr>
        <p:spPr bwMode="auto">
          <a:xfrm>
            <a:off x="5467880" y="3062288"/>
            <a:ext cx="25574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Blip>
                <a:blip r:embed="rId17"/>
              </a:buBlip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</a:t>
            </a:r>
            <a:r>
              <a:rPr lang="en-GB" smtClean="0">
                <a:cs typeface="+mn-cs"/>
              </a:rPr>
              <a:t>Elastic Scattering</a:t>
            </a:r>
          </a:p>
        </p:txBody>
      </p:sp>
      <p:sp>
        <p:nvSpPr>
          <p:cNvPr id="15" name="Line 29"/>
          <p:cNvSpPr>
            <a:spLocks noChangeShapeType="1"/>
          </p:cNvSpPr>
          <p:nvPr/>
        </p:nvSpPr>
        <p:spPr bwMode="auto">
          <a:xfrm flipH="1">
            <a:off x="5036080" y="3386138"/>
            <a:ext cx="468312" cy="539750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6" name="Line 32"/>
          <p:cNvSpPr>
            <a:spLocks noChangeShapeType="1"/>
          </p:cNvSpPr>
          <p:nvPr/>
        </p:nvSpPr>
        <p:spPr bwMode="auto">
          <a:xfrm flipH="1">
            <a:off x="4135967" y="4214813"/>
            <a:ext cx="1403350" cy="503237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7" name="Line 35"/>
          <p:cNvSpPr>
            <a:spLocks noChangeShapeType="1"/>
          </p:cNvSpPr>
          <p:nvPr/>
        </p:nvSpPr>
        <p:spPr bwMode="auto">
          <a:xfrm>
            <a:off x="2516717" y="4791075"/>
            <a:ext cx="1908175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8" name="Text Box 36"/>
          <p:cNvSpPr txBox="1">
            <a:spLocks noChangeArrowheads="1"/>
          </p:cNvSpPr>
          <p:nvPr/>
        </p:nvSpPr>
        <p:spPr bwMode="auto">
          <a:xfrm>
            <a:off x="5958417" y="4286250"/>
            <a:ext cx="2949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800" smtClean="0">
                <a:solidFill>
                  <a:schemeClr val="accent2"/>
                </a:solidFill>
                <a:cs typeface="+mn-cs"/>
              </a:rPr>
              <a:t>produce </a:t>
            </a:r>
            <a:r>
              <a:rPr lang="ja-JP" altLang="en-GB" sz="1800" smtClean="0">
                <a:solidFill>
                  <a:schemeClr val="accent2"/>
                </a:solidFill>
                <a:latin typeface="Palatino"/>
                <a:cs typeface="+mn-cs"/>
              </a:rPr>
              <a:t>“</a:t>
            </a:r>
            <a:r>
              <a:rPr lang="en-GB" sz="1800" smtClean="0">
                <a:solidFill>
                  <a:schemeClr val="accent2"/>
                </a:solidFill>
                <a:cs typeface="+mn-cs"/>
              </a:rPr>
              <a:t>excited states</a:t>
            </a:r>
            <a:r>
              <a:rPr lang="ja-JP" altLang="en-GB" sz="1800" smtClean="0">
                <a:solidFill>
                  <a:schemeClr val="accent2"/>
                </a:solidFill>
                <a:latin typeface="Palatino"/>
                <a:cs typeface="+mn-cs"/>
              </a:rPr>
              <a:t>”</a:t>
            </a:r>
            <a:r>
              <a:rPr lang="en-GB" sz="1800" smtClean="0">
                <a:solidFill>
                  <a:schemeClr val="accent2"/>
                </a:solidFill>
                <a:cs typeface="+mn-cs"/>
              </a:rPr>
              <a:t> </a:t>
            </a:r>
          </a:p>
          <a:p>
            <a:pPr>
              <a:defRPr/>
            </a:pPr>
            <a:r>
              <a:rPr lang="en-GB" sz="1800" smtClean="0">
                <a:solidFill>
                  <a:schemeClr val="accent2"/>
                </a:solidFill>
                <a:cs typeface="+mn-cs"/>
              </a:rPr>
              <a:t>of proton e.g.</a:t>
            </a:r>
          </a:p>
        </p:txBody>
      </p:sp>
      <p:pic>
        <p:nvPicPr>
          <p:cNvPr id="19" name="Picture 37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905" y="4578350"/>
            <a:ext cx="11684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" name="Text Box 38"/>
          <p:cNvSpPr txBox="1">
            <a:spLocks noChangeArrowheads="1"/>
          </p:cNvSpPr>
          <p:nvPr/>
        </p:nvSpPr>
        <p:spPr bwMode="auto">
          <a:xfrm>
            <a:off x="5504392" y="3962400"/>
            <a:ext cx="2754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Blip>
                <a:blip r:embed="rId17"/>
              </a:buBlip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</a:t>
            </a:r>
            <a:r>
              <a:rPr lang="en-GB" smtClean="0">
                <a:cs typeface="+mn-cs"/>
              </a:rPr>
              <a:t>Inelastic Scattering</a:t>
            </a:r>
          </a:p>
        </p:txBody>
      </p:sp>
      <p:sp>
        <p:nvSpPr>
          <p:cNvPr id="21" name="Text Box 40"/>
          <p:cNvSpPr txBox="1">
            <a:spLocks noChangeArrowheads="1"/>
          </p:cNvSpPr>
          <p:nvPr/>
        </p:nvSpPr>
        <p:spPr bwMode="auto">
          <a:xfrm>
            <a:off x="5550430" y="5186363"/>
            <a:ext cx="34464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Blip>
                <a:blip r:embed="rId17"/>
              </a:buBlip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</a:t>
            </a:r>
            <a:r>
              <a:rPr lang="en-GB" smtClean="0">
                <a:cs typeface="+mn-cs"/>
              </a:rPr>
              <a:t>Deep Inelastic Scattering</a:t>
            </a:r>
          </a:p>
        </p:txBody>
      </p:sp>
      <p:sp>
        <p:nvSpPr>
          <p:cNvPr id="22" name="Text Box 41"/>
          <p:cNvSpPr txBox="1">
            <a:spLocks noChangeArrowheads="1"/>
          </p:cNvSpPr>
          <p:nvPr/>
        </p:nvSpPr>
        <p:spPr bwMode="auto">
          <a:xfrm>
            <a:off x="5917142" y="3375025"/>
            <a:ext cx="2517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800" smtClean="0">
                <a:solidFill>
                  <a:schemeClr val="accent2"/>
                </a:solidFill>
                <a:cs typeface="+mn-cs"/>
              </a:rPr>
              <a:t>proton remains intact</a:t>
            </a:r>
          </a:p>
        </p:txBody>
      </p:sp>
      <p:pic>
        <p:nvPicPr>
          <p:cNvPr id="23" name="Picture 42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417" y="3746500"/>
            <a:ext cx="904875" cy="20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4" name="Picture 44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442" y="4975225"/>
            <a:ext cx="1020763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5" name="Line 45"/>
          <p:cNvSpPr>
            <a:spLocks noChangeShapeType="1"/>
          </p:cNvSpPr>
          <p:nvPr/>
        </p:nvSpPr>
        <p:spPr bwMode="auto">
          <a:xfrm flipH="1" flipV="1">
            <a:off x="1975380" y="4933950"/>
            <a:ext cx="3529012" cy="433388"/>
          </a:xfrm>
          <a:prstGeom prst="line">
            <a:avLst/>
          </a:prstGeom>
          <a:noFill/>
          <a:ln w="22225">
            <a:solidFill>
              <a:srgbClr val="008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6" name="Text Box 46"/>
          <p:cNvSpPr txBox="1">
            <a:spLocks noChangeArrowheads="1"/>
          </p:cNvSpPr>
          <p:nvPr/>
        </p:nvSpPr>
        <p:spPr bwMode="auto">
          <a:xfrm>
            <a:off x="5936192" y="5510213"/>
            <a:ext cx="33686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800" smtClean="0">
                <a:solidFill>
                  <a:schemeClr val="accent2"/>
                </a:solidFill>
                <a:cs typeface="+mn-cs"/>
              </a:rPr>
              <a:t> proton breaks up resulting</a:t>
            </a:r>
          </a:p>
          <a:p>
            <a:pPr>
              <a:defRPr/>
            </a:pPr>
            <a:r>
              <a:rPr lang="en-GB" sz="1800" smtClean="0">
                <a:solidFill>
                  <a:schemeClr val="accent2"/>
                </a:solidFill>
                <a:cs typeface="+mn-cs"/>
              </a:rPr>
              <a:t> in a many particle final state </a:t>
            </a:r>
          </a:p>
        </p:txBody>
      </p:sp>
      <p:sp>
        <p:nvSpPr>
          <p:cNvPr id="28" name="Text Box 49"/>
          <p:cNvSpPr txBox="1">
            <a:spLocks noChangeArrowheads="1"/>
          </p:cNvSpPr>
          <p:nvPr/>
        </p:nvSpPr>
        <p:spPr bwMode="auto">
          <a:xfrm>
            <a:off x="6583892" y="6219825"/>
            <a:ext cx="1844675" cy="479425"/>
          </a:xfrm>
          <a:prstGeom prst="rect">
            <a:avLst/>
          </a:prstGeom>
          <a:solidFill>
            <a:srgbClr val="FFFFCC"/>
          </a:solidFill>
          <a:ln w="222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DIS = large </a:t>
            </a:r>
            <a:r>
              <a:rPr lang="en-GB" sz="2400" b="0" i="1" smtClean="0">
                <a:latin typeface="Palatino" charset="0"/>
                <a:cs typeface="+mn-cs"/>
              </a:rPr>
              <a:t>W</a:t>
            </a:r>
          </a:p>
        </p:txBody>
      </p:sp>
      <p:sp>
        <p:nvSpPr>
          <p:cNvPr id="29" name="Rectangle 50"/>
          <p:cNvSpPr>
            <a:spLocks noChangeArrowheads="1"/>
          </p:cNvSpPr>
          <p:nvPr/>
        </p:nvSpPr>
        <p:spPr bwMode="auto">
          <a:xfrm>
            <a:off x="1795992" y="3457575"/>
            <a:ext cx="1728788" cy="576263"/>
          </a:xfrm>
          <a:prstGeom prst="rect">
            <a:avLst/>
          </a:prstGeom>
          <a:noFill/>
          <a:ln w="22225">
            <a:solidFill>
              <a:srgbClr val="FF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30" name="Picture 53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5" y="3475038"/>
            <a:ext cx="547687" cy="185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4554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Inelastic cross sections</a:t>
            </a:r>
            <a:endParaRPr lang="en-US" dirty="0"/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4502150" y="1720850"/>
            <a:ext cx="4554538" cy="1017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Elastic scattering falls of rapidly</a:t>
            </a:r>
          </a:p>
          <a:p>
            <a:pPr>
              <a:buClr>
                <a:srgbClr val="FF0000"/>
              </a:buCl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with </a:t>
            </a:r>
            <a:r>
              <a:rPr lang="en-GB" i="1" dirty="0" smtClean="0">
                <a:solidFill>
                  <a:schemeClr val="accent2"/>
                </a:solidFill>
                <a:latin typeface="Palatino" charset="0"/>
                <a:cs typeface="+mn-cs"/>
              </a:rPr>
              <a:t> </a:t>
            </a:r>
            <a:r>
              <a:rPr lang="en-GB" sz="2400" b="0" i="1" dirty="0" smtClean="0">
                <a:latin typeface="Palatino" charset="0"/>
                <a:cs typeface="+mn-cs"/>
              </a:rPr>
              <a:t>    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due to the proton not being</a:t>
            </a:r>
          </a:p>
          <a:p>
            <a:pPr>
              <a:buClr>
                <a:srgbClr val="FF0000"/>
              </a:buCl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point-like (i.e. form factors)</a:t>
            </a: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524757" y="945667"/>
            <a:ext cx="7287163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Repeat experiments at different angles/beam energies and determine</a:t>
            </a:r>
          </a:p>
          <a:p>
            <a:pPr>
              <a:buClr>
                <a:srgbClr val="FF0000"/>
              </a:buClr>
              <a:defRPr/>
            </a:pPr>
            <a:r>
              <a:rPr lang="en-GB" i="1" dirty="0" smtClean="0">
                <a:solidFill>
                  <a:schemeClr val="accent2"/>
                </a:solidFill>
                <a:latin typeface="Palatino" charset="0"/>
                <a:cs typeface="+mn-cs"/>
              </a:rPr>
              <a:t>    </a:t>
            </a:r>
            <a:r>
              <a:rPr lang="en-GB" i="1" dirty="0" smtClean="0">
                <a:solidFill>
                  <a:srgbClr val="FF0000"/>
                </a:solidFill>
                <a:latin typeface="Palatino" charset="0"/>
                <a:cs typeface="+mn-cs"/>
              </a:rPr>
              <a:t>q</a:t>
            </a:r>
            <a:r>
              <a:rPr lang="en-GB" baseline="30000" dirty="0" smtClean="0">
                <a:solidFill>
                  <a:srgbClr val="FF0000"/>
                </a:solidFill>
                <a:latin typeface="Palatino" charset="0"/>
                <a:cs typeface="+mn-cs"/>
              </a:rPr>
              <a:t>2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dependence of elastic and inelastic cross-sections</a:t>
            </a: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4484688" y="2963863"/>
            <a:ext cx="3746836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Inelastic scattering cross sections</a:t>
            </a:r>
          </a:p>
          <a:p>
            <a:pPr>
              <a:buClr>
                <a:srgbClr val="FF0000"/>
              </a:buCl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only weakly dependent on </a:t>
            </a:r>
            <a:r>
              <a:rPr lang="en-GB" sz="2400" b="0" i="1" dirty="0" smtClean="0">
                <a:latin typeface="Palatino" charset="0"/>
                <a:cs typeface="+mn-cs"/>
              </a:rPr>
              <a:t>q</a:t>
            </a:r>
            <a:r>
              <a:rPr lang="en-GB" sz="2400" b="0" i="1" baseline="30000" dirty="0" smtClean="0">
                <a:latin typeface="Palatino" charset="0"/>
                <a:cs typeface="+mn-cs"/>
              </a:rPr>
              <a:t>2</a:t>
            </a:r>
            <a:endParaRPr lang="en-GB" b="0" i="1" dirty="0" smtClean="0">
              <a:cs typeface="+mn-cs"/>
            </a:endParaRP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4484688" y="3952875"/>
            <a:ext cx="4362389" cy="74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Deep Inelastic scattering cross sections</a:t>
            </a:r>
          </a:p>
          <a:p>
            <a:pPr>
              <a:buClr>
                <a:srgbClr val="FF0000"/>
              </a:buCl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almost  independent of </a:t>
            </a:r>
            <a:r>
              <a:rPr lang="en-GB" sz="2400" b="0" i="1" dirty="0" smtClean="0">
                <a:latin typeface="Palatino" charset="0"/>
                <a:cs typeface="+mn-cs"/>
              </a:rPr>
              <a:t>q</a:t>
            </a:r>
            <a:r>
              <a:rPr lang="en-GB" sz="2400" b="0" baseline="30000" dirty="0" smtClean="0">
                <a:latin typeface="Palatino" charset="0"/>
                <a:cs typeface="+mn-cs"/>
              </a:rPr>
              <a:t>2</a:t>
            </a:r>
            <a:r>
              <a:rPr lang="en-GB" sz="2400" baseline="30000" dirty="0" smtClean="0">
                <a:solidFill>
                  <a:schemeClr val="accent2"/>
                </a:solidFill>
                <a:latin typeface="Palatino" charset="0"/>
                <a:cs typeface="+mn-cs"/>
              </a:rPr>
              <a:t> </a:t>
            </a:r>
            <a:r>
              <a:rPr lang="en-GB" dirty="0" smtClean="0">
                <a:solidFill>
                  <a:srgbClr val="FF0000"/>
                </a:solidFill>
                <a:latin typeface="Palatino" charset="0"/>
                <a:cs typeface="+mn-cs"/>
              </a:rPr>
              <a:t>!</a:t>
            </a:r>
            <a:endParaRPr lang="en-GB" sz="1800" dirty="0" smtClean="0">
              <a:solidFill>
                <a:srgbClr val="FF0000"/>
              </a:solidFill>
              <a:cs typeface="+mn-cs"/>
            </a:endParaRPr>
          </a:p>
        </p:txBody>
      </p:sp>
      <p:sp>
        <p:nvSpPr>
          <p:cNvPr id="8" name="AutoShape 14"/>
          <p:cNvSpPr>
            <a:spLocks noChangeArrowheads="1"/>
          </p:cNvSpPr>
          <p:nvPr/>
        </p:nvSpPr>
        <p:spPr bwMode="auto">
          <a:xfrm>
            <a:off x="5060950" y="5481638"/>
            <a:ext cx="360363" cy="215900"/>
          </a:xfrm>
          <a:prstGeom prst="right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5492750" y="5260975"/>
            <a:ext cx="2825750" cy="648512"/>
          </a:xfrm>
          <a:prstGeom prst="rect">
            <a:avLst/>
          </a:prstGeom>
          <a:solidFill>
            <a:srgbClr val="FFFFCC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dirty="0" smtClean="0">
                <a:solidFill>
                  <a:srgbClr val="FF0000"/>
                </a:solidFill>
                <a:cs typeface="+mn-cs"/>
              </a:rPr>
              <a:t>Scattering from point-like</a:t>
            </a:r>
          </a:p>
          <a:p>
            <a:pPr>
              <a:defRPr/>
            </a:pPr>
            <a:r>
              <a:rPr lang="en-GB" dirty="0" smtClean="0">
                <a:solidFill>
                  <a:srgbClr val="FF0000"/>
                </a:solidFill>
                <a:cs typeface="+mn-cs"/>
              </a:rPr>
              <a:t>objects within the proton !</a:t>
            </a:r>
          </a:p>
        </p:txBody>
      </p:sp>
      <p:grpSp>
        <p:nvGrpSpPr>
          <p:cNvPr id="10" name="Group 17"/>
          <p:cNvGrpSpPr>
            <a:grpSpLocks noChangeAspect="1"/>
          </p:cNvGrpSpPr>
          <p:nvPr/>
        </p:nvGrpSpPr>
        <p:grpSpPr bwMode="auto">
          <a:xfrm>
            <a:off x="165100" y="1557338"/>
            <a:ext cx="4324350" cy="4935537"/>
            <a:chOff x="326" y="1072"/>
            <a:chExt cx="2476" cy="2826"/>
          </a:xfrm>
        </p:grpSpPr>
        <p:pic>
          <p:nvPicPr>
            <p:cNvPr id="11" name="Picture 7" descr="elastic_vs_inelastic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" y="1072"/>
              <a:ext cx="2169" cy="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 Box 9"/>
            <p:cNvSpPr txBox="1">
              <a:spLocks noChangeAspect="1" noChangeArrowheads="1"/>
            </p:cNvSpPr>
            <p:nvPr/>
          </p:nvSpPr>
          <p:spPr bwMode="auto">
            <a:xfrm rot="16200000">
              <a:off x="-478" y="2193"/>
              <a:ext cx="186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sz="1200">
                  <a:solidFill>
                    <a:schemeClr val="folHlink"/>
                  </a:solidFill>
                  <a:cs typeface="+mn-cs"/>
                </a:rPr>
                <a:t>M.Breidenbach et al., </a:t>
              </a:r>
            </a:p>
            <a:p>
              <a:pPr algn="ctr" eaLnBrk="0" hangingPunct="0">
                <a:lnSpc>
                  <a:spcPct val="40000"/>
                </a:lnSpc>
                <a:spcBef>
                  <a:spcPct val="50000"/>
                </a:spcBef>
                <a:defRPr/>
              </a:pPr>
              <a:r>
                <a:rPr lang="en-US" sz="1200">
                  <a:solidFill>
                    <a:schemeClr val="folHlink"/>
                  </a:solidFill>
                  <a:cs typeface="+mn-cs"/>
                </a:rPr>
                <a:t>Phys. Rev. Lett. 23 (1969) 935</a:t>
              </a:r>
            </a:p>
          </p:txBody>
        </p:sp>
        <p:pic>
          <p:nvPicPr>
            <p:cNvPr id="13" name="Picture 16" descr="TP_tmp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7" y="3702"/>
              <a:ext cx="590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5853113" y="4714875"/>
            <a:ext cx="2517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800" smtClean="0">
                <a:cs typeface="+mn-cs"/>
              </a:rPr>
              <a:t>i.e. </a:t>
            </a:r>
            <a:r>
              <a:rPr lang="ja-JP" altLang="en-GB" sz="1800" smtClean="0">
                <a:latin typeface="Palatino"/>
                <a:cs typeface="+mn-cs"/>
              </a:rPr>
              <a:t>“</a:t>
            </a:r>
            <a:r>
              <a:rPr lang="en-GB" sz="1800" smtClean="0">
                <a:cs typeface="+mn-cs"/>
              </a:rPr>
              <a:t>Form factor</a:t>
            </a:r>
            <a:r>
              <a:rPr lang="ja-JP" altLang="en-GB" sz="1800" smtClean="0">
                <a:latin typeface="Palatino"/>
                <a:cs typeface="+mn-cs"/>
              </a:rPr>
              <a:t>”</a:t>
            </a:r>
            <a:r>
              <a:rPr lang="en-GB" sz="1800" smtClean="0">
                <a:cs typeface="+mn-cs"/>
              </a:rPr>
              <a:t> </a:t>
            </a:r>
            <a:r>
              <a:rPr lang="en-GB" sz="1800" smtClean="0">
                <a:cs typeface="+mn-cs"/>
                <a:sym typeface="Wingdings 3" charset="0"/>
              </a:rPr>
              <a:t> 1</a:t>
            </a:r>
          </a:p>
        </p:txBody>
      </p:sp>
      <p:pic>
        <p:nvPicPr>
          <p:cNvPr id="15" name="Picture 20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2063750"/>
            <a:ext cx="2905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6" name="Line 23"/>
          <p:cNvSpPr>
            <a:spLocks noChangeShapeType="1"/>
          </p:cNvSpPr>
          <p:nvPr/>
        </p:nvSpPr>
        <p:spPr bwMode="auto">
          <a:xfrm flipH="1">
            <a:off x="3871913" y="3500438"/>
            <a:ext cx="73025" cy="36512"/>
          </a:xfrm>
          <a:prstGeom prst="line">
            <a:avLst/>
          </a:prstGeom>
          <a:noFill/>
          <a:ln w="22225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7" name="Freeform 25"/>
          <p:cNvSpPr>
            <a:spLocks/>
          </p:cNvSpPr>
          <p:nvPr/>
        </p:nvSpPr>
        <p:spPr bwMode="auto">
          <a:xfrm>
            <a:off x="3908425" y="2054225"/>
            <a:ext cx="269875" cy="1446213"/>
          </a:xfrm>
          <a:custGeom>
            <a:avLst/>
            <a:gdLst>
              <a:gd name="T0" fmla="*/ 0 w 170"/>
              <a:gd name="T1" fmla="*/ 911 h 911"/>
              <a:gd name="T2" fmla="*/ 114 w 170"/>
              <a:gd name="T3" fmla="*/ 843 h 911"/>
              <a:gd name="T4" fmla="*/ 159 w 170"/>
              <a:gd name="T5" fmla="*/ 730 h 911"/>
              <a:gd name="T6" fmla="*/ 114 w 170"/>
              <a:gd name="T7" fmla="*/ 435 h 911"/>
              <a:gd name="T8" fmla="*/ 159 w 170"/>
              <a:gd name="T9" fmla="*/ 231 h 911"/>
              <a:gd name="T10" fmla="*/ 159 w 170"/>
              <a:gd name="T11" fmla="*/ 27 h 911"/>
              <a:gd name="T12" fmla="*/ 91 w 170"/>
              <a:gd name="T13" fmla="*/ 72 h 9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" h="911">
                <a:moveTo>
                  <a:pt x="0" y="911"/>
                </a:moveTo>
                <a:cubicBezTo>
                  <a:pt x="44" y="892"/>
                  <a:pt x="88" y="873"/>
                  <a:pt x="114" y="843"/>
                </a:cubicBezTo>
                <a:cubicBezTo>
                  <a:pt x="140" y="813"/>
                  <a:pt x="159" y="798"/>
                  <a:pt x="159" y="730"/>
                </a:cubicBezTo>
                <a:cubicBezTo>
                  <a:pt x="159" y="662"/>
                  <a:pt x="114" y="518"/>
                  <a:pt x="114" y="435"/>
                </a:cubicBezTo>
                <a:cubicBezTo>
                  <a:pt x="114" y="352"/>
                  <a:pt x="152" y="299"/>
                  <a:pt x="159" y="231"/>
                </a:cubicBezTo>
                <a:cubicBezTo>
                  <a:pt x="166" y="163"/>
                  <a:pt x="170" y="54"/>
                  <a:pt x="159" y="27"/>
                </a:cubicBezTo>
                <a:cubicBezTo>
                  <a:pt x="148" y="0"/>
                  <a:pt x="119" y="36"/>
                  <a:pt x="91" y="72"/>
                </a:cubicBezTo>
              </a:path>
            </a:pathLst>
          </a:custGeom>
          <a:noFill/>
          <a:ln w="22225" cap="flat" cmpd="sng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18" name="Picture 26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3294063"/>
            <a:ext cx="320675" cy="96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8925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Elastic </a:t>
            </a:r>
            <a:r>
              <a:rPr lang="en-US" dirty="0" smtClean="0">
                <a:sym typeface="Wingdings"/>
              </a:rPr>
              <a:t>Inelastic scattering</a:t>
            </a:r>
            <a:endParaRPr lang="en-US" dirty="0"/>
          </a:p>
        </p:txBody>
      </p:sp>
      <p:pic>
        <p:nvPicPr>
          <p:cNvPr id="4" name="Picture 42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5001023"/>
            <a:ext cx="5699125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6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016523"/>
            <a:ext cx="6329362" cy="70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146050" y="962423"/>
            <a:ext cx="2887627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u="sng" dirty="0" smtClean="0">
                <a:cs typeface="+mn-cs"/>
              </a:rPr>
              <a:t>Recall: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</a:t>
            </a:r>
            <a:r>
              <a:rPr lang="en-GB" dirty="0" smtClean="0">
                <a:solidFill>
                  <a:srgbClr val="FF0000"/>
                </a:solidFill>
                <a:cs typeface="+mn-cs"/>
              </a:rPr>
              <a:t>Elastic </a:t>
            </a:r>
            <a:r>
              <a:rPr lang="en-GB" dirty="0" smtClean="0">
                <a:solidFill>
                  <a:srgbClr val="FF0000"/>
                </a:solidFill>
                <a:cs typeface="+mn-cs"/>
              </a:rPr>
              <a:t>scattering</a:t>
            </a:r>
            <a:endParaRPr lang="en-GB" dirty="0" smtClean="0">
              <a:solidFill>
                <a:schemeClr val="accent2"/>
              </a:solidFill>
              <a:cs typeface="+mn-cs"/>
            </a:endParaRPr>
          </a:p>
        </p:txBody>
      </p:sp>
      <p:pic>
        <p:nvPicPr>
          <p:cNvPr id="7" name="Picture 14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575" y="2006998"/>
            <a:ext cx="1081088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255588" y="1348185"/>
            <a:ext cx="80311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z="1800" smtClean="0">
                <a:solidFill>
                  <a:schemeClr val="accent2"/>
                </a:solidFill>
                <a:cs typeface="+mn-cs"/>
              </a:rPr>
              <a:t>Only </a:t>
            </a:r>
            <a:r>
              <a:rPr lang="en-GB" sz="1800" smtClean="0">
                <a:solidFill>
                  <a:srgbClr val="FF0000"/>
                </a:solidFill>
                <a:cs typeface="+mn-cs"/>
              </a:rPr>
              <a:t>one independent variable</a:t>
            </a:r>
            <a:r>
              <a:rPr lang="en-GB" sz="1800" smtClean="0">
                <a:solidFill>
                  <a:schemeClr val="accent2"/>
                </a:solidFill>
                <a:cs typeface="+mn-cs"/>
              </a:rPr>
              <a:t>. In Lab. frame express differential cross </a:t>
            </a:r>
          </a:p>
          <a:p>
            <a:pPr>
              <a:buClr>
                <a:srgbClr val="FF0000"/>
              </a:buClr>
              <a:defRPr/>
            </a:pPr>
            <a:r>
              <a:rPr lang="en-GB" sz="1800" smtClean="0">
                <a:solidFill>
                  <a:schemeClr val="accent2"/>
                </a:solidFill>
                <a:cs typeface="+mn-cs"/>
              </a:rPr>
              <a:t>  section in terms of the electron scattering angle (Rosenbluth formula) </a:t>
            </a: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288925" y="3111898"/>
            <a:ext cx="9082088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In terms of the Lorentz invariant kinematic variables can express this differential</a:t>
            </a:r>
          </a:p>
          <a:p>
            <a:pPr>
              <a:buClr>
                <a:srgbClr val="FF0000"/>
              </a:buClr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cross section in terms of </a:t>
            </a:r>
            <a:r>
              <a:rPr lang="en-GB" sz="1800" i="1" dirty="0" smtClean="0">
                <a:latin typeface="Palatino" charset="0"/>
                <a:cs typeface="+mn-cs"/>
              </a:rPr>
              <a:t>Q</a:t>
            </a:r>
            <a:r>
              <a:rPr lang="en-GB" sz="1800" baseline="30000" dirty="0" smtClean="0">
                <a:latin typeface="Palatino" charset="0"/>
                <a:cs typeface="+mn-cs"/>
              </a:rPr>
              <a:t>2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                              </a:t>
            </a:r>
          </a:p>
        </p:txBody>
      </p:sp>
      <p:pic>
        <p:nvPicPr>
          <p:cNvPr id="10" name="Picture 19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888" y="3807223"/>
            <a:ext cx="5778500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" name="Text Box 23"/>
          <p:cNvSpPr txBox="1">
            <a:spLocks noChangeArrowheads="1"/>
          </p:cNvSpPr>
          <p:nvPr/>
        </p:nvSpPr>
        <p:spPr bwMode="auto">
          <a:xfrm>
            <a:off x="433388" y="2762648"/>
            <a:ext cx="83851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800" smtClean="0">
                <a:cs typeface="+mn-cs"/>
              </a:rPr>
              <a:t>Note:</a:t>
            </a:r>
            <a:r>
              <a:rPr lang="en-GB" sz="1800" smtClean="0">
                <a:solidFill>
                  <a:schemeClr val="accent2"/>
                </a:solidFill>
                <a:cs typeface="+mn-cs"/>
              </a:rPr>
              <a:t>  here the energy of the scattered electron is determined by the angle. </a:t>
            </a:r>
          </a:p>
        </p:txBody>
      </p:sp>
      <p:sp>
        <p:nvSpPr>
          <p:cNvPr id="12" name="Text Box 35"/>
          <p:cNvSpPr txBox="1">
            <a:spLocks noChangeArrowheads="1"/>
          </p:cNvSpPr>
          <p:nvPr/>
        </p:nvSpPr>
        <p:spPr bwMode="auto">
          <a:xfrm>
            <a:off x="469900" y="4526360"/>
            <a:ext cx="2886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800" smtClean="0">
                <a:solidFill>
                  <a:schemeClr val="accent2"/>
                </a:solidFill>
                <a:cs typeface="+mn-cs"/>
              </a:rPr>
              <a:t>which can be written as: </a:t>
            </a:r>
          </a:p>
        </p:txBody>
      </p:sp>
      <p:sp>
        <p:nvSpPr>
          <p:cNvPr id="13" name="Text Box 36"/>
          <p:cNvSpPr txBox="1">
            <a:spLocks noChangeArrowheads="1"/>
          </p:cNvSpPr>
          <p:nvPr/>
        </p:nvSpPr>
        <p:spPr bwMode="auto">
          <a:xfrm>
            <a:off x="355600" y="5894785"/>
            <a:ext cx="8107363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None/>
              <a:defRPr/>
            </a:pPr>
            <a:endParaRPr lang="en-GB" sz="1800" smtClean="0">
              <a:solidFill>
                <a:schemeClr val="accent2"/>
              </a:solidFill>
              <a:cs typeface="+mn-cs"/>
            </a:endParaRPr>
          </a:p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z="1800" smtClean="0">
                <a:solidFill>
                  <a:schemeClr val="accent2"/>
                </a:solidFill>
                <a:cs typeface="+mn-cs"/>
              </a:rPr>
              <a:t>For Deep Inelastic Scattering have </a:t>
            </a:r>
            <a:r>
              <a:rPr lang="en-GB" sz="1800" smtClean="0">
                <a:solidFill>
                  <a:srgbClr val="FF0000"/>
                </a:solidFill>
                <a:cs typeface="+mn-cs"/>
              </a:rPr>
              <a:t>two independent variables</a:t>
            </a:r>
            <a:r>
              <a:rPr lang="en-GB" sz="1800" smtClean="0">
                <a:solidFill>
                  <a:schemeClr val="accent2"/>
                </a:solidFill>
                <a:cs typeface="+mn-cs"/>
              </a:rPr>
              <a:t>. Therefore</a:t>
            </a:r>
          </a:p>
          <a:p>
            <a:pPr>
              <a:buClr>
                <a:srgbClr val="FF0000"/>
              </a:buClr>
              <a:defRPr/>
            </a:pPr>
            <a:r>
              <a:rPr lang="en-GB" sz="1800" smtClean="0">
                <a:solidFill>
                  <a:schemeClr val="accent2"/>
                </a:solidFill>
                <a:cs typeface="+mn-cs"/>
              </a:rPr>
              <a:t>    need a double differential cross section </a:t>
            </a:r>
          </a:p>
        </p:txBody>
      </p:sp>
      <p:sp>
        <p:nvSpPr>
          <p:cNvPr id="14" name="Text Box 39"/>
          <p:cNvSpPr txBox="1">
            <a:spLocks noChangeArrowheads="1"/>
          </p:cNvSpPr>
          <p:nvPr/>
        </p:nvSpPr>
        <p:spPr bwMode="auto">
          <a:xfrm>
            <a:off x="146050" y="5858273"/>
            <a:ext cx="2774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Inelastic scattering</a:t>
            </a:r>
            <a:endParaRPr lang="en-GB" smtClean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15" name="Line 40"/>
          <p:cNvSpPr>
            <a:spLocks noChangeShapeType="1"/>
          </p:cNvSpPr>
          <p:nvPr/>
        </p:nvSpPr>
        <p:spPr bwMode="auto">
          <a:xfrm flipV="1">
            <a:off x="3530600" y="4491435"/>
            <a:ext cx="287338" cy="647700"/>
          </a:xfrm>
          <a:prstGeom prst="line">
            <a:avLst/>
          </a:prstGeom>
          <a:noFill/>
          <a:ln w="22225">
            <a:solidFill>
              <a:srgbClr val="FF99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6" name="Line 41"/>
          <p:cNvSpPr>
            <a:spLocks noChangeShapeType="1"/>
          </p:cNvSpPr>
          <p:nvPr/>
        </p:nvSpPr>
        <p:spPr bwMode="auto">
          <a:xfrm flipV="1">
            <a:off x="6878638" y="4418410"/>
            <a:ext cx="215900" cy="684213"/>
          </a:xfrm>
          <a:prstGeom prst="line">
            <a:avLst/>
          </a:prstGeom>
          <a:noFill/>
          <a:ln w="22225">
            <a:solidFill>
              <a:srgbClr val="FF99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241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inelastic scattering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1026319"/>
            <a:ext cx="8134350" cy="66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It can be shown that </a:t>
            </a:r>
            <a:r>
              <a:rPr lang="en-GB" sz="1800" dirty="0" smtClean="0">
                <a:cs typeface="+mn-cs"/>
              </a:rPr>
              <a:t>the most general Lorentz Invariant expression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</a:t>
            </a:r>
          </a:p>
          <a:p>
            <a:pPr>
              <a:lnSpc>
                <a:spcPct val="90000"/>
              </a:lnSpc>
              <a:buClr>
                <a:srgbClr val="FF0000"/>
              </a:buClr>
              <a:buFont typeface="Wingdings" charset="0"/>
              <a:buNone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 for </a:t>
            </a:r>
            <a:r>
              <a:rPr lang="en-US" sz="2400" b="0" dirty="0" smtClean="0">
                <a:cs typeface="+mn-cs"/>
              </a:rPr>
              <a:t>e</a:t>
            </a:r>
            <a:r>
              <a:rPr lang="en-US" sz="2400" b="0" baseline="30000" dirty="0" smtClean="0">
                <a:cs typeface="+mn-cs"/>
              </a:rPr>
              <a:t>-</a:t>
            </a:r>
            <a:r>
              <a:rPr lang="en-US" sz="2400" b="0" dirty="0" smtClean="0">
                <a:cs typeface="+mn-cs"/>
              </a:rPr>
              <a:t>p </a:t>
            </a:r>
            <a:r>
              <a:rPr lang="en-US" sz="2400" b="0" dirty="0" smtClean="0">
                <a:cs typeface="+mn-cs"/>
                <a:sym typeface="Symbol" charset="0"/>
              </a:rPr>
              <a:t></a:t>
            </a:r>
            <a:r>
              <a:rPr lang="en-US" sz="2400" b="0" dirty="0" smtClean="0">
                <a:cs typeface="+mn-cs"/>
              </a:rPr>
              <a:t> e</a:t>
            </a:r>
            <a:r>
              <a:rPr lang="en-US" sz="2400" b="0" baseline="30000" dirty="0" smtClean="0">
                <a:cs typeface="+mn-cs"/>
              </a:rPr>
              <a:t>-</a:t>
            </a:r>
            <a:r>
              <a:rPr lang="en-US" sz="2400" b="0" dirty="0" smtClean="0">
                <a:cs typeface="+mn-cs"/>
              </a:rPr>
              <a:t>X</a:t>
            </a:r>
            <a:r>
              <a:rPr lang="en-US" b="0" dirty="0" smtClean="0">
                <a:cs typeface="+mn-cs"/>
              </a:rPr>
              <a:t> 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inelastic scattering (via a single exchanged photon is):</a:t>
            </a:r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566738" y="1747044"/>
            <a:ext cx="6516687" cy="792163"/>
            <a:chOff x="965" y="1139"/>
            <a:chExt cx="4105" cy="499"/>
          </a:xfrm>
        </p:grpSpPr>
        <p:pic>
          <p:nvPicPr>
            <p:cNvPr id="6" name="Picture 6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1" y="1162"/>
              <a:ext cx="3971" cy="4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965" y="1139"/>
              <a:ext cx="4105" cy="499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457325" y="3475832"/>
            <a:ext cx="5986463" cy="327025"/>
          </a:xfrm>
          <a:prstGeom prst="rect">
            <a:avLst/>
          </a:prstGeom>
          <a:noFill/>
          <a:ln w="22225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00CC00"/>
              </a:buClr>
              <a:defRPr/>
            </a:pPr>
            <a:r>
              <a:rPr lang="en-GB" sz="1400" smtClean="0">
                <a:solidFill>
                  <a:schemeClr val="accent2"/>
                </a:solidFill>
                <a:cs typeface="+mn-cs"/>
              </a:rPr>
              <a:t>We will soon see how this connects to the quark model of the proton</a:t>
            </a: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98425" y="2791619"/>
            <a:ext cx="546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c.f.</a:t>
            </a:r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7545555" y="2707482"/>
            <a:ext cx="1520825" cy="60325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600" smtClean="0">
                <a:cs typeface="+mn-cs"/>
              </a:rPr>
              <a:t>    ELASTIC</a:t>
            </a:r>
          </a:p>
          <a:p>
            <a:pPr>
              <a:defRPr/>
            </a:pPr>
            <a:r>
              <a:rPr lang="en-GB" sz="1600" smtClean="0">
                <a:cs typeface="+mn-cs"/>
              </a:rPr>
              <a:t>SCATTERING</a:t>
            </a:r>
          </a:p>
        </p:txBody>
      </p:sp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7552611" y="1818482"/>
            <a:ext cx="1520825" cy="60325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600" smtClean="0">
                <a:cs typeface="+mn-cs"/>
              </a:rPr>
              <a:t>  INELASTIC</a:t>
            </a:r>
          </a:p>
          <a:p>
            <a:pPr>
              <a:defRPr/>
            </a:pPr>
            <a:r>
              <a:rPr lang="en-GB" sz="1600" smtClean="0">
                <a:cs typeface="+mn-cs"/>
              </a:rPr>
              <a:t>SCATTERING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77788" y="3871119"/>
            <a:ext cx="88185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z="1800" smtClean="0">
                <a:solidFill>
                  <a:schemeClr val="accent2"/>
                </a:solidFill>
                <a:cs typeface="+mn-cs"/>
              </a:rPr>
              <a:t> </a:t>
            </a:r>
            <a:r>
              <a:rPr lang="en-GB" sz="1800" smtClean="0">
                <a:cs typeface="+mn-cs"/>
              </a:rPr>
              <a:t>NOTE:</a:t>
            </a:r>
            <a:r>
              <a:rPr lang="en-GB" sz="1800" smtClean="0">
                <a:solidFill>
                  <a:schemeClr val="accent2"/>
                </a:solidFill>
                <a:cs typeface="+mn-cs"/>
              </a:rPr>
              <a:t> The form factors have been replaced by the </a:t>
            </a:r>
            <a:r>
              <a:rPr lang="en-GB" sz="1800" smtClean="0">
                <a:solidFill>
                  <a:srgbClr val="FF0000"/>
                </a:solidFill>
                <a:cs typeface="+mn-cs"/>
              </a:rPr>
              <a:t>STRUCTURE FUNCTIONS  </a:t>
            </a:r>
            <a:endParaRPr lang="en-GB" sz="1800" smtClean="0">
              <a:solidFill>
                <a:schemeClr val="accent2"/>
              </a:solidFill>
              <a:cs typeface="+mn-cs"/>
            </a:endParaRPr>
          </a:p>
        </p:txBody>
      </p:sp>
      <p:pic>
        <p:nvPicPr>
          <p:cNvPr id="13" name="Picture 17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913" y="4231482"/>
            <a:ext cx="108108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" name="Picture 18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88" y="4241007"/>
            <a:ext cx="108108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" name="Text Box 19"/>
          <p:cNvSpPr txBox="1">
            <a:spLocks noChangeArrowheads="1"/>
          </p:cNvSpPr>
          <p:nvPr/>
        </p:nvSpPr>
        <p:spPr bwMode="auto">
          <a:xfrm>
            <a:off x="3857625" y="4231482"/>
            <a:ext cx="6334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and</a:t>
            </a:r>
          </a:p>
        </p:txBody>
      </p:sp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111125" y="4591844"/>
            <a:ext cx="937577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defRPr/>
            </a:pPr>
            <a:r>
              <a:rPr lang="en-GB" sz="1800" smtClean="0">
                <a:solidFill>
                  <a:schemeClr val="accent2"/>
                </a:solidFill>
                <a:cs typeface="+mn-cs"/>
              </a:rPr>
              <a:t>    which are a function of </a:t>
            </a:r>
            <a:r>
              <a:rPr lang="en-GB" sz="1800" i="1" smtClean="0">
                <a:latin typeface="Palatino" charset="0"/>
                <a:cs typeface="+mn-cs"/>
              </a:rPr>
              <a:t>x</a:t>
            </a:r>
            <a:r>
              <a:rPr lang="en-GB" sz="1800" smtClean="0">
                <a:solidFill>
                  <a:schemeClr val="accent2"/>
                </a:solidFill>
                <a:cs typeface="+mn-cs"/>
              </a:rPr>
              <a:t> and </a:t>
            </a:r>
            <a:r>
              <a:rPr lang="en-GB" sz="1800" i="1" smtClean="0">
                <a:latin typeface="Palatino" charset="0"/>
                <a:cs typeface="+mn-cs"/>
              </a:rPr>
              <a:t>Q</a:t>
            </a:r>
            <a:r>
              <a:rPr lang="en-GB" sz="1800" baseline="30000" smtClean="0">
                <a:latin typeface="Palatino" charset="0"/>
                <a:cs typeface="+mn-cs"/>
              </a:rPr>
              <a:t>2</a:t>
            </a:r>
            <a:r>
              <a:rPr lang="en-GB" sz="1800" smtClean="0">
                <a:solidFill>
                  <a:schemeClr val="accent2"/>
                </a:solidFill>
                <a:cs typeface="+mn-cs"/>
              </a:rPr>
              <a:t>: can not be interpreted as the Fourier transforms  </a:t>
            </a:r>
          </a:p>
          <a:p>
            <a:pPr>
              <a:buClr>
                <a:srgbClr val="FF0000"/>
              </a:buClr>
              <a:defRPr/>
            </a:pPr>
            <a:r>
              <a:rPr lang="en-GB" sz="1800" smtClean="0">
                <a:solidFill>
                  <a:schemeClr val="accent2"/>
                </a:solidFill>
                <a:cs typeface="+mn-cs"/>
              </a:rPr>
              <a:t>    of the charge and magnetic moment distributions. We shall soon see that they </a:t>
            </a:r>
          </a:p>
          <a:p>
            <a:pPr>
              <a:buClr>
                <a:srgbClr val="FF0000"/>
              </a:buClr>
              <a:defRPr/>
            </a:pPr>
            <a:r>
              <a:rPr lang="en-GB" sz="1800" smtClean="0">
                <a:solidFill>
                  <a:schemeClr val="accent2"/>
                </a:solidFill>
                <a:cs typeface="+mn-cs"/>
              </a:rPr>
              <a:t>    describe the </a:t>
            </a:r>
            <a:r>
              <a:rPr lang="en-GB" sz="1800" smtClean="0">
                <a:solidFill>
                  <a:srgbClr val="FF0000"/>
                </a:solidFill>
                <a:cs typeface="+mn-cs"/>
              </a:rPr>
              <a:t>momentum distribution</a:t>
            </a:r>
            <a:r>
              <a:rPr lang="en-GB" sz="1800" smtClean="0">
                <a:solidFill>
                  <a:schemeClr val="accent2"/>
                </a:solidFill>
                <a:cs typeface="+mn-cs"/>
              </a:rPr>
              <a:t> of the quarks within the proton</a:t>
            </a:r>
          </a:p>
        </p:txBody>
      </p:sp>
      <p:grpSp>
        <p:nvGrpSpPr>
          <p:cNvPr id="18" name="Group 29"/>
          <p:cNvGrpSpPr>
            <a:grpSpLocks/>
          </p:cNvGrpSpPr>
          <p:nvPr/>
        </p:nvGrpSpPr>
        <p:grpSpPr bwMode="auto">
          <a:xfrm>
            <a:off x="2187575" y="6031707"/>
            <a:ext cx="5435600" cy="792162"/>
            <a:chOff x="1102" y="3634"/>
            <a:chExt cx="3424" cy="499"/>
          </a:xfrm>
        </p:grpSpPr>
        <p:sp>
          <p:nvSpPr>
            <p:cNvPr id="19" name="Rectangle 27"/>
            <p:cNvSpPr>
              <a:spLocks noChangeArrowheads="1"/>
            </p:cNvSpPr>
            <p:nvPr/>
          </p:nvSpPr>
          <p:spPr bwMode="auto">
            <a:xfrm>
              <a:off x="1102" y="3634"/>
              <a:ext cx="3424" cy="499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20" name="Picture 28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8" y="3657"/>
              <a:ext cx="3276" cy="4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134938" y="5520532"/>
            <a:ext cx="885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In the limit of high energy (or more correctly                        ) eqn. </a:t>
            </a:r>
            <a:r>
              <a:rPr lang="en-GB" sz="1800" dirty="0" smtClean="0">
                <a:solidFill>
                  <a:srgbClr val="CC0099"/>
                </a:solidFill>
                <a:cs typeface="+mn-cs"/>
              </a:rPr>
              <a:t>(1)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becomes:</a:t>
            </a:r>
          </a:p>
        </p:txBody>
      </p:sp>
      <p:pic>
        <p:nvPicPr>
          <p:cNvPr id="22" name="Picture 32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002" y="5566569"/>
            <a:ext cx="137318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4" name="Picture 35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8" y="2647157"/>
            <a:ext cx="5699125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5" name="Rectangle 33"/>
          <p:cNvSpPr>
            <a:spLocks noChangeArrowheads="1"/>
          </p:cNvSpPr>
          <p:nvPr/>
        </p:nvSpPr>
        <p:spPr bwMode="auto">
          <a:xfrm>
            <a:off x="7083425" y="1929659"/>
            <a:ext cx="42363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defTabSz="968375">
              <a:defRPr/>
            </a:pPr>
            <a:r>
              <a:rPr lang="en-GB" dirty="0" smtClean="0">
                <a:solidFill>
                  <a:srgbClr val="CC0099"/>
                </a:solidFill>
                <a:cs typeface="+mn-cs"/>
              </a:rPr>
              <a:t>(1)</a:t>
            </a:r>
            <a:endParaRPr lang="en-GB" dirty="0">
              <a:solidFill>
                <a:srgbClr val="CC0099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017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r>
              <a:rPr lang="en-US" dirty="0"/>
              <a:t> </a:t>
            </a:r>
            <a:r>
              <a:rPr lang="en-US" dirty="0" smtClean="0"/>
              <a:t>and QCD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695" y="979910"/>
            <a:ext cx="8845560" cy="527613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Impose </a:t>
            </a:r>
            <a:r>
              <a:rPr lang="en-US" dirty="0"/>
              <a:t>Fermi </a:t>
            </a:r>
            <a:r>
              <a:rPr lang="en-US" dirty="0" smtClean="0"/>
              <a:t>statistics </a:t>
            </a:r>
            <a:r>
              <a:rPr lang="en-US" dirty="0"/>
              <a:t>on </a:t>
            </a:r>
            <a:r>
              <a:rPr lang="en-US" dirty="0" smtClean="0"/>
              <a:t>known baryon </a:t>
            </a:r>
            <a:r>
              <a:rPr lang="en-US" dirty="0"/>
              <a:t>s</a:t>
            </a:r>
            <a:r>
              <a:rPr lang="en-US" dirty="0" smtClean="0"/>
              <a:t>tates</a:t>
            </a:r>
            <a:endParaRPr lang="en-US" dirty="0"/>
          </a:p>
          <a:p>
            <a:pPr lvl="1"/>
            <a:r>
              <a:rPr lang="en-US" dirty="0" err="1" smtClean="0"/>
              <a:t>Δ</a:t>
            </a:r>
            <a:r>
              <a:rPr lang="en-US" baseline="30000" dirty="0" smtClean="0"/>
              <a:t>+</a:t>
            </a:r>
            <a:r>
              <a:rPr lang="en-US" baseline="30000" dirty="0"/>
              <a:t>+</a:t>
            </a:r>
            <a:r>
              <a:rPr lang="en-US" dirty="0"/>
              <a:t> = </a:t>
            </a:r>
            <a:r>
              <a:rPr lang="en-US" dirty="0" err="1"/>
              <a:t>uu</a:t>
            </a:r>
            <a:r>
              <a:rPr lang="en-US" dirty="0"/>
              <a:t>, spin=</a:t>
            </a:r>
            <a:r>
              <a:rPr lang="en-US" dirty="0" smtClean="0"/>
              <a:t>3/2</a:t>
            </a:r>
            <a:r>
              <a:rPr lang="en-US" dirty="0"/>
              <a:t>, </a:t>
            </a:r>
            <a:r>
              <a:rPr lang="en-US" dirty="0" smtClean="0"/>
              <a:t>s-wave (l=l’=0): </a:t>
            </a:r>
            <a:r>
              <a:rPr lang="en-US" dirty="0"/>
              <a:t>These are all symmetric </a:t>
            </a:r>
            <a:r>
              <a:rPr lang="en-US" dirty="0" smtClean="0"/>
              <a:t>under interchange of quarks</a:t>
            </a:r>
            <a:endParaRPr lang="en-US" dirty="0"/>
          </a:p>
          <a:p>
            <a:pPr lvl="1"/>
            <a:r>
              <a:rPr lang="en-US" dirty="0" smtClean="0"/>
              <a:t>Need </a:t>
            </a:r>
            <a:r>
              <a:rPr lang="en-US" dirty="0"/>
              <a:t>another degree of freedom to </a:t>
            </a:r>
            <a:r>
              <a:rPr lang="en-US" dirty="0" err="1" smtClean="0"/>
              <a:t>antisymmetrize</a:t>
            </a:r>
            <a:r>
              <a:rPr lang="en-US" dirty="0" smtClean="0"/>
              <a:t>!</a:t>
            </a:r>
            <a:endParaRPr lang="en-US" dirty="0"/>
          </a:p>
          <a:p>
            <a:pPr lvl="2"/>
            <a:r>
              <a:rPr lang="en-US" dirty="0" smtClean="0"/>
              <a:t>must have </a:t>
            </a:r>
            <a:r>
              <a:rPr lang="en-US" dirty="0"/>
              <a:t>at least 3 possible states, since we are </a:t>
            </a:r>
            <a:r>
              <a:rPr lang="en-US" dirty="0" err="1" smtClean="0"/>
              <a:t>antisymmetrizing</a:t>
            </a:r>
            <a:r>
              <a:rPr lang="en-US" dirty="0"/>
              <a:t> </a:t>
            </a:r>
            <a:r>
              <a:rPr lang="en-US" dirty="0" smtClean="0"/>
              <a:t>3 objects</a:t>
            </a:r>
            <a:endParaRPr lang="en-US" dirty="0"/>
          </a:p>
          <a:p>
            <a:pPr marL="118872" indent="0">
              <a:buNone/>
            </a:pP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Introduce a new quantum number: </a:t>
            </a:r>
            <a:r>
              <a:rPr lang="en-US" dirty="0" smtClean="0">
                <a:solidFill>
                  <a:srgbClr val="FF0000"/>
                </a:solidFill>
              </a:rPr>
              <a:t>color</a:t>
            </a:r>
          </a:p>
          <a:p>
            <a:pPr lvl="1"/>
            <a:r>
              <a:rPr lang="en-US" dirty="0" smtClean="0"/>
              <a:t>Colors exist in 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8000"/>
                </a:solidFill>
              </a:rPr>
              <a:t>green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00FF"/>
                </a:solidFill>
              </a:rPr>
              <a:t>blue</a:t>
            </a:r>
          </a:p>
          <a:p>
            <a:pPr lvl="1"/>
            <a:r>
              <a:rPr lang="en-US" dirty="0" smtClean="0"/>
              <a:t>Baryons and mesons have zero net color =</a:t>
            </a:r>
            <a:r>
              <a:rPr lang="en-US" dirty="0" smtClean="0">
                <a:solidFill>
                  <a:srgbClr val="FF0000"/>
                </a:solidFill>
              </a:rPr>
              <a:t>&gt; observable </a:t>
            </a:r>
            <a:r>
              <a:rPr lang="en-US" dirty="0">
                <a:solidFill>
                  <a:srgbClr val="FF0000"/>
                </a:solidFill>
              </a:rPr>
              <a:t>hadrons are color </a:t>
            </a:r>
            <a:r>
              <a:rPr lang="en-US" dirty="0" err="1">
                <a:solidFill>
                  <a:srgbClr val="FF0000"/>
                </a:solidFill>
              </a:rPr>
              <a:t>singlets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The color singlet states are anti-symmetric under color exchange</a:t>
            </a:r>
          </a:p>
          <a:p>
            <a:pPr lvl="1"/>
            <a:r>
              <a:rPr lang="en-US" dirty="0" smtClean="0"/>
              <a:t>By putting together 3 colors we obtain a color </a:t>
            </a:r>
            <a:r>
              <a:rPr lang="en-US" dirty="0" err="1" smtClean="0"/>
              <a:t>decuplet</a:t>
            </a:r>
            <a:r>
              <a:rPr lang="en-US" dirty="0" smtClean="0"/>
              <a:t>, 2 octets, and a color singlet</a:t>
            </a:r>
          </a:p>
          <a:p>
            <a:pPr lvl="1"/>
            <a:r>
              <a:rPr lang="en-US" dirty="0" smtClean="0"/>
              <a:t>Nature chooses the singlet</a:t>
            </a:r>
          </a:p>
          <a:p>
            <a:pPr lvl="1"/>
            <a:endParaRPr lang="en-US" dirty="0" smtClean="0"/>
          </a:p>
          <a:p>
            <a:pPr marL="118872" indent="0">
              <a:buNone/>
            </a:pPr>
            <a:endParaRPr lang="en-US" dirty="0"/>
          </a:p>
          <a:p>
            <a:pPr lvl="1"/>
            <a:r>
              <a:rPr lang="en-US" dirty="0" smtClean="0"/>
              <a:t>This is an asymmetric wave 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547626"/>
              </p:ext>
            </p:extLst>
          </p:nvPr>
        </p:nvGraphicFramePr>
        <p:xfrm>
          <a:off x="1371162" y="4979370"/>
          <a:ext cx="7110973" cy="562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54" name="Equation" r:id="rId3" imgW="3048000" imgH="241300" progId="Equation.3">
                  <p:embed/>
                </p:oleObj>
              </mc:Choice>
              <mc:Fallback>
                <p:oleObj name="Equation" r:id="rId3" imgW="3048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162" y="4979370"/>
                        <a:ext cx="7110973" cy="5629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1738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Bottonium</a:t>
            </a:r>
            <a:endParaRPr lang="en-US" dirty="0"/>
          </a:p>
        </p:txBody>
      </p:sp>
      <p:pic>
        <p:nvPicPr>
          <p:cNvPr id="4" name="Picture 3" descr="bbbar_spectrum_withz_b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529" y="1149322"/>
            <a:ext cx="4877038" cy="548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62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392" y="1581866"/>
            <a:ext cx="3352498" cy="4957254"/>
          </a:xfrm>
        </p:spPr>
        <p:txBody>
          <a:bodyPr>
            <a:normAutofit/>
          </a:bodyPr>
          <a:lstStyle/>
          <a:p>
            <a:r>
              <a:rPr lang="en-US" dirty="0" smtClean="0"/>
              <a:t> All particle states observed in nature are “colorless”</a:t>
            </a:r>
          </a:p>
          <a:p>
            <a:endParaRPr lang="en-US" dirty="0"/>
          </a:p>
        </p:txBody>
      </p:sp>
      <p:pic>
        <p:nvPicPr>
          <p:cNvPr id="6" name="Picture 5" descr="531px-Qcd_fields_field_(physics)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796" y="1938539"/>
            <a:ext cx="5883204" cy="401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53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Color to QCD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539" y="1006369"/>
            <a:ext cx="8852833" cy="530424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Essential properties of the QCD theory</a:t>
            </a:r>
          </a:p>
          <a:p>
            <a:pPr lvl="1"/>
            <a:r>
              <a:rPr lang="en-US" sz="2400" dirty="0" smtClean="0"/>
              <a:t>Quarks carry color as well as electric charge; there are 3 colors 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Color is exchanged by eight bicolored massless gluons with a spin =1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Quark-gluon interactions are computed by the rules of QED ( α =&gt; α</a:t>
            </a:r>
            <a:r>
              <a:rPr lang="en-US" sz="2400" baseline="-25000" dirty="0" smtClean="0"/>
              <a:t>s</a:t>
            </a:r>
            <a:r>
              <a:rPr lang="en-US" sz="2400" dirty="0" smtClean="0"/>
              <a:t> at each vertex)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Gluons can interact with other gluons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At short distances, α</a:t>
            </a:r>
            <a:r>
              <a:rPr lang="en-US" sz="2400" baseline="-25000" dirty="0" smtClean="0"/>
              <a:t>s </a:t>
            </a:r>
            <a:r>
              <a:rPr lang="en-US" sz="2400" dirty="0" smtClean="0"/>
              <a:t>is small and we can compute color interaction using the QED </a:t>
            </a:r>
            <a:r>
              <a:rPr lang="en-US" sz="2400" dirty="0" err="1" smtClean="0"/>
              <a:t>perturbative</a:t>
            </a:r>
            <a:r>
              <a:rPr lang="en-US" sz="2400" dirty="0" smtClean="0"/>
              <a:t> techniques</a:t>
            </a:r>
          </a:p>
          <a:p>
            <a:endParaRPr lang="en-US" dirty="0" smtClean="0"/>
          </a:p>
          <a:p>
            <a:endParaRPr lang="en-US" dirty="0" smtClean="0"/>
          </a:p>
          <a:p>
            <a:pPr marL="118872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177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 (I</a:t>
            </a:r>
            <a:r>
              <a:rPr lang="en-US" dirty="0"/>
              <a:t>) - running α</a:t>
            </a:r>
            <a:r>
              <a:rPr lang="en-US" baseline="-25000" dirty="0"/>
              <a:t>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392" y="1218046"/>
            <a:ext cx="3399042" cy="4957254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Gluons can interact with other gluons</a:t>
            </a:r>
          </a:p>
          <a:p>
            <a:endParaRPr lang="en-US" dirty="0" smtClean="0"/>
          </a:p>
          <a:p>
            <a:r>
              <a:rPr lang="en-US" dirty="0" smtClean="0"/>
              <a:t>Great </a:t>
            </a:r>
            <a:r>
              <a:rPr lang="en-US" dirty="0"/>
              <a:t>success of </a:t>
            </a:r>
            <a:r>
              <a:rPr lang="en-US" dirty="0" smtClean="0"/>
              <a:t>QCD: ability </a:t>
            </a:r>
            <a:r>
              <a:rPr lang="en-US" dirty="0"/>
              <a:t>to explain why strong interactions are strong </a:t>
            </a:r>
            <a:r>
              <a:rPr lang="en-US" dirty="0" smtClean="0"/>
              <a:t>at low </a:t>
            </a:r>
            <a:r>
              <a:rPr lang="en-US" dirty="0"/>
              <a:t>Q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but quarks act like free particles at high Q</a:t>
            </a:r>
            <a:r>
              <a:rPr lang="en-US" baseline="30000" dirty="0" smtClean="0"/>
              <a:t>2</a:t>
            </a:r>
          </a:p>
          <a:p>
            <a:pPr marL="118872" indent="0">
              <a:buNone/>
            </a:pP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coupling constant α</a:t>
            </a:r>
            <a:r>
              <a:rPr lang="en-US" baseline="-25000" dirty="0" smtClean="0"/>
              <a:t>s</a:t>
            </a:r>
            <a:r>
              <a:rPr lang="en-US" dirty="0" smtClean="0"/>
              <a:t> is </a:t>
            </a:r>
            <a:r>
              <a:rPr lang="en-US" dirty="0"/>
              <a:t>a function </a:t>
            </a:r>
            <a:r>
              <a:rPr lang="en-US" dirty="0" smtClean="0"/>
              <a:t>of Q</a:t>
            </a:r>
            <a:r>
              <a:rPr lang="en-US" baseline="30000" dirty="0" smtClean="0"/>
              <a:t>2</a:t>
            </a:r>
          </a:p>
          <a:p>
            <a:pPr lvl="1"/>
            <a:r>
              <a:rPr lang="en-US" dirty="0" smtClean="0"/>
              <a:t>Low </a:t>
            </a:r>
            <a:r>
              <a:rPr lang="en-US" dirty="0"/>
              <a:t>Q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α</a:t>
            </a:r>
            <a:r>
              <a:rPr lang="en-US" baseline="-25000" dirty="0"/>
              <a:t>s</a:t>
            </a:r>
            <a:r>
              <a:rPr lang="en-US" dirty="0" smtClean="0"/>
              <a:t> </a:t>
            </a:r>
            <a:r>
              <a:rPr lang="en-US" dirty="0"/>
              <a:t>large </a:t>
            </a:r>
            <a:r>
              <a:rPr lang="en-US" dirty="0" smtClean="0"/>
              <a:t>(confinement</a:t>
            </a:r>
            <a:r>
              <a:rPr lang="en-US" dirty="0"/>
              <a:t>)</a:t>
            </a:r>
            <a:endParaRPr lang="en-US" dirty="0" smtClean="0"/>
          </a:p>
          <a:p>
            <a:pPr lvl="1"/>
            <a:r>
              <a:rPr lang="en-US" dirty="0" smtClean="0"/>
              <a:t>High </a:t>
            </a:r>
            <a:r>
              <a:rPr lang="en-US" dirty="0"/>
              <a:t>Q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α</a:t>
            </a:r>
            <a:r>
              <a:rPr lang="en-US" baseline="-25000" dirty="0"/>
              <a:t>s</a:t>
            </a:r>
            <a:r>
              <a:rPr lang="en-US" dirty="0" smtClean="0"/>
              <a:t> </a:t>
            </a:r>
            <a:r>
              <a:rPr lang="en-US" dirty="0"/>
              <a:t>small </a:t>
            </a:r>
            <a:r>
              <a:rPr lang="en-US" dirty="0" smtClean="0"/>
              <a:t>(asymptotic freedom)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6" name="Picture 5" descr="running_x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434" y="1345284"/>
            <a:ext cx="5446518" cy="36598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4838" y="4998808"/>
            <a:ext cx="4801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The running of the coupling describes how the effective </a:t>
            </a:r>
            <a:r>
              <a:rPr lang="en-US" b="1" i="1" dirty="0" smtClean="0"/>
              <a:t>charge</a:t>
            </a:r>
            <a:r>
              <a:rPr lang="en-US" i="1" dirty="0" smtClean="0"/>
              <a:t> depends on the separation of the two charged particles</a:t>
            </a:r>
            <a:endParaRPr lang="en-US" i="1" dirty="0"/>
          </a:p>
        </p:txBody>
      </p:sp>
      <p:sp>
        <p:nvSpPr>
          <p:cNvPr id="8" name="Rectangle 7"/>
          <p:cNvSpPr/>
          <p:nvPr/>
        </p:nvSpPr>
        <p:spPr>
          <a:xfrm>
            <a:off x="7778891" y="2817948"/>
            <a:ext cx="654855" cy="8797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9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 (I) - running α</a:t>
            </a:r>
            <a:r>
              <a:rPr lang="en-US" baseline="-25000" dirty="0" smtClean="0"/>
              <a:t>s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392" y="1297425"/>
            <a:ext cx="3399042" cy="4957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This running phenomenon was also found in </a:t>
            </a:r>
            <a:r>
              <a:rPr lang="en-US" dirty="0"/>
              <a:t>QED</a:t>
            </a:r>
          </a:p>
          <a:p>
            <a:pPr lvl="1"/>
            <a:r>
              <a:rPr lang="en-US" dirty="0"/>
              <a:t>But  α</a:t>
            </a:r>
            <a:r>
              <a:rPr lang="en-US" baseline="-25000" dirty="0"/>
              <a:t>s </a:t>
            </a:r>
            <a:r>
              <a:rPr lang="en-US" dirty="0"/>
              <a:t>runs more slowly </a:t>
            </a:r>
            <a:r>
              <a:rPr lang="en-US" dirty="0" smtClean="0"/>
              <a:t>than α</a:t>
            </a:r>
            <a:r>
              <a:rPr lang="en-US" baseline="-25000" dirty="0" smtClean="0"/>
              <a:t>QED </a:t>
            </a:r>
            <a:r>
              <a:rPr lang="en-US" dirty="0" smtClean="0"/>
              <a:t>and </a:t>
            </a:r>
            <a:r>
              <a:rPr lang="en-US" dirty="0"/>
              <a:t>in opposite direction</a:t>
            </a:r>
          </a:p>
          <a:p>
            <a:pPr lvl="1"/>
            <a:r>
              <a:rPr lang="en-US" dirty="0" smtClean="0"/>
              <a:t>For example </a:t>
            </a:r>
            <a:r>
              <a:rPr lang="en-US" dirty="0"/>
              <a:t>at </a:t>
            </a:r>
            <a:r>
              <a:rPr lang="en-US" dirty="0" smtClean="0"/>
              <a:t>Q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= M</a:t>
            </a:r>
            <a:r>
              <a:rPr lang="en-US" baseline="30000" dirty="0"/>
              <a:t>2</a:t>
            </a:r>
            <a:r>
              <a:rPr lang="en-US" baseline="-25000" dirty="0"/>
              <a:t>z</a:t>
            </a:r>
            <a:r>
              <a:rPr lang="en-US" dirty="0"/>
              <a:t> , α</a:t>
            </a:r>
            <a:r>
              <a:rPr lang="en-US" baseline="-25000" dirty="0"/>
              <a:t>s</a:t>
            </a:r>
            <a:r>
              <a:rPr lang="en-US" dirty="0"/>
              <a:t>(M</a:t>
            </a:r>
            <a:r>
              <a:rPr lang="en-US" baseline="30000" dirty="0"/>
              <a:t>2</a:t>
            </a:r>
            <a:r>
              <a:rPr lang="en-US" baseline="-25000" dirty="0"/>
              <a:t>Z</a:t>
            </a:r>
            <a:r>
              <a:rPr lang="en-US" dirty="0"/>
              <a:t> ) ~ </a:t>
            </a:r>
            <a:r>
              <a:rPr lang="en-US" dirty="0" smtClean="0"/>
              <a:t>1/129</a:t>
            </a:r>
            <a:endParaRPr lang="en-US" dirty="0"/>
          </a:p>
          <a:p>
            <a:endParaRPr lang="en-US" dirty="0"/>
          </a:p>
          <a:p>
            <a:r>
              <a:rPr lang="en-US" dirty="0"/>
              <a:t>Running of α</a:t>
            </a:r>
            <a:r>
              <a:rPr lang="en-US" baseline="-25000" dirty="0"/>
              <a:t>s </a:t>
            </a:r>
            <a:r>
              <a:rPr lang="en-US" dirty="0" smtClean="0"/>
              <a:t>is </a:t>
            </a:r>
            <a:r>
              <a:rPr lang="en-US" dirty="0"/>
              <a:t>a consequence of </a:t>
            </a:r>
            <a:r>
              <a:rPr lang="en-US" i="1" dirty="0" smtClean="0"/>
              <a:t>renormalization </a:t>
            </a:r>
            <a:r>
              <a:rPr lang="en-US" dirty="0" smtClean="0"/>
              <a:t>(more later)</a:t>
            </a:r>
            <a:endParaRPr lang="en-US" dirty="0"/>
          </a:p>
          <a:p>
            <a:pPr lvl="1"/>
            <a:r>
              <a:rPr lang="en-US" dirty="0"/>
              <a:t>Incorporation of infinities of the theory into the definitions of physical </a:t>
            </a:r>
            <a:r>
              <a:rPr lang="en-US" dirty="0" smtClean="0"/>
              <a:t>observables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 descr="running_x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434" y="1345284"/>
            <a:ext cx="5446518" cy="36598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84838" y="4998808"/>
            <a:ext cx="48019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The running of the coupling describes how the effective </a:t>
            </a:r>
            <a:r>
              <a:rPr lang="en-US" b="1" i="1" dirty="0" smtClean="0"/>
              <a:t>charge</a:t>
            </a:r>
            <a:r>
              <a:rPr lang="en-US" i="1" dirty="0" smtClean="0"/>
              <a:t> depends on the separation of the two charged particles</a:t>
            </a:r>
            <a:endParaRPr lang="en-US" i="1" dirty="0"/>
          </a:p>
        </p:txBody>
      </p:sp>
      <p:sp>
        <p:nvSpPr>
          <p:cNvPr id="10" name="Rectangle 9"/>
          <p:cNvSpPr/>
          <p:nvPr/>
        </p:nvSpPr>
        <p:spPr>
          <a:xfrm>
            <a:off x="7778891" y="2817948"/>
            <a:ext cx="654855" cy="8797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18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 (I) - running </a:t>
            </a:r>
            <a:r>
              <a:rPr lang="en-US" dirty="0"/>
              <a:t>α</a:t>
            </a:r>
            <a:r>
              <a:rPr lang="en-US" baseline="-25000" dirty="0"/>
              <a:t>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909" y="1092360"/>
            <a:ext cx="8845561" cy="5330710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QED and QCD relate the value of the coupling constant at one </a:t>
            </a:r>
            <a:r>
              <a:rPr lang="en-US" sz="2600" dirty="0" smtClean="0"/>
              <a:t>Q</a:t>
            </a:r>
            <a:r>
              <a:rPr lang="en-US" sz="2600" baseline="30000" dirty="0" smtClean="0"/>
              <a:t>2</a:t>
            </a:r>
            <a:r>
              <a:rPr lang="en-US" sz="2600" dirty="0" smtClean="0"/>
              <a:t> </a:t>
            </a:r>
            <a:r>
              <a:rPr lang="en-US" sz="2600" dirty="0"/>
              <a:t>to that </a:t>
            </a:r>
            <a:r>
              <a:rPr lang="en-US" sz="2600" dirty="0" smtClean="0"/>
              <a:t>at another </a:t>
            </a:r>
            <a:r>
              <a:rPr lang="en-US" sz="2600" dirty="0"/>
              <a:t>through renormalization </a:t>
            </a:r>
            <a:r>
              <a:rPr lang="en-US" sz="2600" dirty="0" smtClean="0"/>
              <a:t>procedure</a:t>
            </a:r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 smtClean="0"/>
          </a:p>
          <a:p>
            <a:endParaRPr lang="en-US" sz="2600" dirty="0" smtClean="0"/>
          </a:p>
          <a:p>
            <a:endParaRPr lang="en-US" sz="2600" dirty="0"/>
          </a:p>
          <a:p>
            <a:endParaRPr lang="en-US" sz="2600" dirty="0" smtClean="0"/>
          </a:p>
          <a:p>
            <a:r>
              <a:rPr lang="en-US" sz="2600" dirty="0" smtClean="0"/>
              <a:t>Modifications for the strong interaction arise from the color self-coupling of the gluons</a:t>
            </a:r>
          </a:p>
          <a:p>
            <a:endParaRPr lang="en-US" sz="2600" dirty="0" smtClean="0"/>
          </a:p>
          <a:p>
            <a:endParaRPr lang="en-US" sz="2600" dirty="0" smtClean="0"/>
          </a:p>
          <a:p>
            <a:endParaRPr lang="en-US" sz="2600" dirty="0" smtClean="0"/>
          </a:p>
          <a:p>
            <a:endParaRPr lang="en-US" sz="2600" dirty="0" smtClean="0"/>
          </a:p>
          <a:p>
            <a:endParaRPr lang="en-US" sz="2600" dirty="0"/>
          </a:p>
          <a:p>
            <a:pPr lvl="1"/>
            <a:r>
              <a:rPr lang="en-US" sz="2200" dirty="0" smtClean="0"/>
              <a:t>In a world with 16 quark flavors, coupling QCD = QED</a:t>
            </a:r>
          </a:p>
          <a:p>
            <a:pPr lvl="1"/>
            <a:r>
              <a:rPr lang="en-US" sz="2200" dirty="0" smtClean="0"/>
              <a:t>Strength decreases with short distances, large Q</a:t>
            </a:r>
            <a:r>
              <a:rPr lang="en-US" sz="2200" baseline="30000" dirty="0" smtClean="0"/>
              <a:t>2</a:t>
            </a:r>
          </a:p>
          <a:p>
            <a:pPr marL="118872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7305194"/>
              </p:ext>
            </p:extLst>
          </p:nvPr>
        </p:nvGraphicFramePr>
        <p:xfrm>
          <a:off x="1511372" y="1954330"/>
          <a:ext cx="3123240" cy="1244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1" name="Equation" r:id="rId3" imgW="1689100" imgH="673100" progId="Equation.3">
                  <p:embed/>
                </p:oleObj>
              </mc:Choice>
              <mc:Fallback>
                <p:oleObj name="Equation" r:id="rId3" imgW="1689100" imgH="673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1372" y="1954330"/>
                        <a:ext cx="3123240" cy="1244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338459"/>
              </p:ext>
            </p:extLst>
          </p:nvPr>
        </p:nvGraphicFramePr>
        <p:xfrm>
          <a:off x="2226719" y="4318558"/>
          <a:ext cx="3911824" cy="1097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2" name="Equation" r:id="rId5" imgW="2400300" imgH="673100" progId="Equation.3">
                  <p:embed/>
                </p:oleObj>
              </mc:Choice>
              <mc:Fallback>
                <p:oleObj name="Equation" r:id="rId5" imgW="2400300" imgH="673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26719" y="4318558"/>
                        <a:ext cx="3911824" cy="1097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54882" y="2169238"/>
            <a:ext cx="384707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μ renormalization scale</a:t>
            </a:r>
          </a:p>
          <a:p>
            <a:r>
              <a:rPr lang="en-US" sz="1600" i="1" dirty="0" smtClean="0"/>
              <a:t>Q typical momentum transfer of the process</a:t>
            </a:r>
            <a:endParaRPr lang="en-US" sz="1600" i="1" dirty="0"/>
          </a:p>
        </p:txBody>
      </p:sp>
      <p:sp>
        <p:nvSpPr>
          <p:cNvPr id="7" name="Rounded Rectangle 6"/>
          <p:cNvSpPr/>
          <p:nvPr/>
        </p:nvSpPr>
        <p:spPr>
          <a:xfrm>
            <a:off x="2092700" y="4277698"/>
            <a:ext cx="4434173" cy="1142219"/>
          </a:xfrm>
          <a:prstGeom prst="round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79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 (I) </a:t>
            </a:r>
            <a:r>
              <a:rPr lang="en-US" dirty="0" smtClean="0"/>
              <a:t>- running </a:t>
            </a:r>
            <a:r>
              <a:rPr lang="en-US" dirty="0"/>
              <a:t>α</a:t>
            </a:r>
            <a:r>
              <a:rPr lang="en-US" baseline="-25000" dirty="0"/>
              <a:t>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64" y="1084844"/>
            <a:ext cx="8673696" cy="5773155"/>
          </a:xfrm>
        </p:spPr>
        <p:txBody>
          <a:bodyPr>
            <a:normAutofit fontScale="55000" lnSpcReduction="20000"/>
          </a:bodyPr>
          <a:lstStyle/>
          <a:p>
            <a:r>
              <a:rPr lang="en-US" sz="3800" dirty="0" smtClean="0"/>
              <a:t>At what μ is the effective coupling becoming “large” ?</a:t>
            </a:r>
          </a:p>
          <a:p>
            <a:pPr lvl="1"/>
            <a:r>
              <a:rPr lang="en-US" sz="3200" dirty="0" smtClean="0"/>
              <a:t>μ has dimensions of mass, relic from renormalization</a:t>
            </a:r>
          </a:p>
          <a:p>
            <a:endParaRPr lang="en-US" sz="3800" dirty="0" smtClean="0"/>
          </a:p>
          <a:p>
            <a:r>
              <a:rPr lang="en-US" sz="3800" dirty="0" smtClean="0"/>
              <a:t>It </a:t>
            </a:r>
            <a:r>
              <a:rPr lang="en-US" sz="3800" dirty="0"/>
              <a:t>is customary </a:t>
            </a:r>
            <a:r>
              <a:rPr lang="en-US" sz="3800" dirty="0" smtClean="0"/>
              <a:t>to denote the Q</a:t>
            </a:r>
            <a:r>
              <a:rPr lang="en-US" sz="3800" baseline="30000" dirty="0" smtClean="0"/>
              <a:t>2</a:t>
            </a:r>
            <a:r>
              <a:rPr lang="en-US" sz="3800" dirty="0"/>
              <a:t> </a:t>
            </a:r>
            <a:r>
              <a:rPr lang="en-US" sz="3800" dirty="0" smtClean="0"/>
              <a:t>where α</a:t>
            </a:r>
            <a:r>
              <a:rPr lang="en-US" sz="3800" baseline="-25000" dirty="0" smtClean="0"/>
              <a:t>s</a:t>
            </a:r>
            <a:r>
              <a:rPr lang="en-US" sz="3800" dirty="0"/>
              <a:t> </a:t>
            </a:r>
            <a:r>
              <a:rPr lang="en-US" sz="3800" dirty="0" smtClean="0"/>
              <a:t>becomes large as</a:t>
            </a:r>
          </a:p>
          <a:p>
            <a:endParaRPr lang="en-US" sz="3800" dirty="0"/>
          </a:p>
          <a:p>
            <a:endParaRPr lang="en-US" sz="3800" dirty="0" smtClean="0"/>
          </a:p>
          <a:p>
            <a:endParaRPr lang="en-US" sz="3800" dirty="0"/>
          </a:p>
          <a:p>
            <a:endParaRPr lang="en-US" sz="3800" dirty="0" smtClean="0"/>
          </a:p>
          <a:p>
            <a:endParaRPr lang="en-US" sz="3800" dirty="0"/>
          </a:p>
          <a:p>
            <a:r>
              <a:rPr lang="en-US" sz="3800" dirty="0"/>
              <a:t>With this </a:t>
            </a:r>
            <a:r>
              <a:rPr lang="en-US" sz="3800" dirty="0" smtClean="0"/>
              <a:t>definition</a:t>
            </a:r>
            <a:endParaRPr lang="en-US" sz="3800" dirty="0"/>
          </a:p>
          <a:p>
            <a:endParaRPr lang="en-US" sz="3800" dirty="0" smtClean="0"/>
          </a:p>
          <a:p>
            <a:endParaRPr lang="en-US" sz="3800" dirty="0" smtClean="0"/>
          </a:p>
          <a:p>
            <a:endParaRPr lang="en-US" sz="3800" dirty="0"/>
          </a:p>
          <a:p>
            <a:endParaRPr lang="en-US" sz="3800" dirty="0"/>
          </a:p>
          <a:p>
            <a:endParaRPr lang="en-US" sz="3800" dirty="0" smtClean="0"/>
          </a:p>
          <a:p>
            <a:endParaRPr lang="en-US" sz="3800" dirty="0" smtClean="0"/>
          </a:p>
          <a:p>
            <a:endParaRPr lang="en-US" sz="3800" dirty="0"/>
          </a:p>
          <a:p>
            <a:endParaRPr lang="en-US" sz="3800" dirty="0"/>
          </a:p>
          <a:p>
            <a:pPr marL="118872" indent="0">
              <a:buNone/>
            </a:pPr>
            <a:endParaRPr lang="en-US" sz="3800" dirty="0" smtClean="0"/>
          </a:p>
          <a:p>
            <a:r>
              <a:rPr lang="en-US" sz="4000" dirty="0" err="1" smtClean="0"/>
              <a:t>Λ</a:t>
            </a:r>
            <a:r>
              <a:rPr lang="en-US" sz="3800" dirty="0"/>
              <a:t> </a:t>
            </a:r>
            <a:r>
              <a:rPr lang="en-US" sz="3800" dirty="0" smtClean="0"/>
              <a:t>experimentally determined, typical </a:t>
            </a:r>
            <a:r>
              <a:rPr lang="en-US" sz="3800" dirty="0" err="1" smtClean="0"/>
              <a:t>hadronic</a:t>
            </a:r>
            <a:r>
              <a:rPr lang="en-US" sz="3800" dirty="0" smtClean="0"/>
              <a:t> mass, few </a:t>
            </a:r>
            <a:r>
              <a:rPr lang="en-US" sz="3800" dirty="0"/>
              <a:t>hundred </a:t>
            </a:r>
            <a:r>
              <a:rPr lang="en-US" sz="3800" dirty="0" smtClean="0"/>
              <a:t>MeV</a:t>
            </a:r>
            <a:endParaRPr lang="en-US" sz="3800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253675"/>
              </p:ext>
            </p:extLst>
          </p:nvPr>
        </p:nvGraphicFramePr>
        <p:xfrm>
          <a:off x="2646463" y="2375738"/>
          <a:ext cx="3544887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75" name="Equation" r:id="rId3" imgW="1917700" imgH="533400" progId="Equation.3">
                  <p:embed/>
                </p:oleObj>
              </mc:Choice>
              <mc:Fallback>
                <p:oleObj name="Equation" r:id="rId3" imgW="1917700" imgH="533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46463" y="2375738"/>
                        <a:ext cx="3544887" cy="98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306696"/>
              </p:ext>
            </p:extLst>
          </p:nvPr>
        </p:nvGraphicFramePr>
        <p:xfrm>
          <a:off x="549749" y="4279387"/>
          <a:ext cx="3286125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76" name="Equation" r:id="rId5" imgW="1778000" imgH="660400" progId="Equation.3">
                  <p:embed/>
                </p:oleObj>
              </mc:Choice>
              <mc:Fallback>
                <p:oleObj name="Equation" r:id="rId5" imgW="17780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749" y="4279387"/>
                        <a:ext cx="3286125" cy="1220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659271" y="4105057"/>
            <a:ext cx="53426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>
                <a:solidFill>
                  <a:srgbClr val="FF0000"/>
                </a:solidFill>
              </a:rPr>
              <a:t>For Q</a:t>
            </a:r>
            <a:r>
              <a:rPr lang="en-US" sz="2000" baseline="30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&gt;&gt;Λ</a:t>
            </a:r>
            <a:r>
              <a:rPr lang="en-US" sz="2000" baseline="30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, coupling is small and perturbation theory </a:t>
            </a:r>
            <a:r>
              <a:rPr lang="en-US" sz="2000" dirty="0" smtClean="0">
                <a:solidFill>
                  <a:srgbClr val="FF0000"/>
                </a:solidFill>
              </a:rPr>
              <a:t>works</a:t>
            </a:r>
          </a:p>
          <a:p>
            <a:pPr lvl="1"/>
            <a:endParaRPr lang="en-US" sz="2000" dirty="0">
              <a:solidFill>
                <a:srgbClr val="FF0000"/>
              </a:solidFill>
            </a:endParaRP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For Q</a:t>
            </a:r>
            <a:r>
              <a:rPr lang="en-US" sz="2000" baseline="30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~Λ</a:t>
            </a:r>
            <a:r>
              <a:rPr lang="en-US" sz="2000" baseline="30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, physics is non-</a:t>
            </a:r>
            <a:r>
              <a:rPr lang="en-US" sz="2000" dirty="0" err="1">
                <a:solidFill>
                  <a:srgbClr val="FF0000"/>
                </a:solidFill>
              </a:rPr>
              <a:t>perturbative</a:t>
            </a:r>
            <a:r>
              <a:rPr lang="en-US" sz="2000" dirty="0">
                <a:solidFill>
                  <a:srgbClr val="FF0000"/>
                </a:solidFill>
              </a:rPr>
              <a:t> (quarks &amp; gluons will arrange into hadrons)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4130" y="4192223"/>
            <a:ext cx="3413999" cy="1348967"/>
          </a:xfrm>
          <a:prstGeom prst="roundRect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75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Implications (I) </a:t>
            </a:r>
            <a:r>
              <a:rPr lang="en-US" dirty="0" smtClean="0"/>
              <a:t>- running α</a:t>
            </a:r>
            <a:r>
              <a:rPr lang="en-US" baseline="-25000" dirty="0" smtClean="0"/>
              <a:t>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392" y="1224661"/>
            <a:ext cx="8845560" cy="500181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Experimentally tested</a:t>
            </a:r>
          </a:p>
          <a:p>
            <a:pPr lvl="1"/>
            <a:r>
              <a:rPr lang="en-US" sz="2400" dirty="0" smtClean="0"/>
              <a:t>Different techniques agree at a single Q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</a:t>
            </a:r>
            <a:endParaRPr lang="en-US" sz="2400" dirty="0"/>
          </a:p>
          <a:p>
            <a:pPr lvl="1"/>
            <a:r>
              <a:rPr lang="en-US" sz="2400" dirty="0" smtClean="0"/>
              <a:t>Most measurements done at the </a:t>
            </a:r>
            <a:r>
              <a:rPr lang="en-US" sz="2400" dirty="0" err="1" smtClean="0"/>
              <a:t>M</a:t>
            </a:r>
            <a:r>
              <a:rPr lang="en-US" sz="2400" baseline="-25000" dirty="0" err="1" smtClean="0"/>
              <a:t>z</a:t>
            </a:r>
            <a:r>
              <a:rPr lang="en-US" sz="2400" dirty="0" smtClean="0"/>
              <a:t> scale with  LEP data</a:t>
            </a:r>
            <a:endParaRPr lang="en-US" sz="24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2784270"/>
            <a:ext cx="3796503" cy="35302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309" y="2784270"/>
            <a:ext cx="3462360" cy="3663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95085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64" y="117850"/>
            <a:ext cx="8673696" cy="786917"/>
          </a:xfrm>
        </p:spPr>
        <p:txBody>
          <a:bodyPr/>
          <a:lstStyle/>
          <a:p>
            <a:r>
              <a:rPr lang="en-US" dirty="0" smtClean="0"/>
              <a:t>Tuesday lectures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9257783"/>
              </p:ext>
            </p:extLst>
          </p:nvPr>
        </p:nvGraphicFramePr>
        <p:xfrm>
          <a:off x="170494" y="1154564"/>
          <a:ext cx="4385234" cy="4119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260"/>
                <a:gridCol w="2783208"/>
                <a:gridCol w="81576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Student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Sept 27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Positron (p9)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Muon (p29)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Pion (p34)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Nici</a:t>
                      </a:r>
                      <a:endParaRPr lang="en-US" sz="1400" dirty="0" smtClean="0"/>
                    </a:p>
                    <a:p>
                      <a:r>
                        <a:rPr lang="en-US" sz="1400" dirty="0" smtClean="0"/>
                        <a:t>Alex</a:t>
                      </a:r>
                    </a:p>
                    <a:p>
                      <a:r>
                        <a:rPr lang="en-US" sz="1400" dirty="0" smtClean="0"/>
                        <a:t>Kevin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Oct 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Unstable particles (p65</a:t>
                      </a:r>
                      <a:r>
                        <a:rPr lang="en-US" sz="1400" baseline="0" dirty="0" smtClean="0"/>
                        <a:t> or</a:t>
                      </a:r>
                      <a:r>
                        <a:rPr lang="en-US" sz="1400" dirty="0" smtClean="0"/>
                        <a:t> p71)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Anti-p</a:t>
                      </a:r>
                      <a:r>
                        <a:rPr lang="en-US" sz="1400" baseline="0" dirty="0" smtClean="0"/>
                        <a:t> (p87) or Anti-n (p94)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Lukas</a:t>
                      </a:r>
                    </a:p>
                    <a:p>
                      <a:r>
                        <a:rPr lang="en-US" sz="1400" dirty="0" smtClean="0"/>
                        <a:t>Oliver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Oct 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Omega-(p144)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Parity violation in beta (p163)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Parity</a:t>
                      </a:r>
                      <a:r>
                        <a:rPr lang="en-US" sz="1400" baseline="0" dirty="0" smtClean="0"/>
                        <a:t> violation in </a:t>
                      </a:r>
                      <a:r>
                        <a:rPr lang="en-US" sz="1400" baseline="0" dirty="0" err="1" smtClean="0"/>
                        <a:t>pions</a:t>
                      </a:r>
                      <a:r>
                        <a:rPr lang="en-US" sz="1400" baseline="0" dirty="0" smtClean="0"/>
                        <a:t> (165)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Magnus</a:t>
                      </a:r>
                    </a:p>
                    <a:p>
                      <a:r>
                        <a:rPr lang="en-US" sz="1400" dirty="0" err="1" smtClean="0"/>
                        <a:t>Nici</a:t>
                      </a:r>
                      <a:endParaRPr lang="en-US" sz="1400" dirty="0" smtClean="0"/>
                    </a:p>
                    <a:p>
                      <a:r>
                        <a:rPr lang="en-US" sz="1400" dirty="0" smtClean="0"/>
                        <a:t>Alex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Oct 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K-long 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(p197)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CP violation (p206)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Kevin</a:t>
                      </a:r>
                    </a:p>
                    <a:p>
                      <a:r>
                        <a:rPr lang="en-US" sz="1400" smtClean="0"/>
                        <a:t>Lukas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Oct 25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Tau lepton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J and Psi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Charm meson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Oliver</a:t>
                      </a:r>
                    </a:p>
                    <a:p>
                      <a:r>
                        <a:rPr lang="en-US" sz="1400" dirty="0" smtClean="0"/>
                        <a:t>Magnus</a:t>
                      </a:r>
                    </a:p>
                    <a:p>
                      <a:r>
                        <a:rPr lang="en-US" sz="1400" dirty="0" err="1" smtClean="0"/>
                        <a:t>Nici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Quarks SLAC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Upsilon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Magnus</a:t>
                      </a:r>
                    </a:p>
                    <a:p>
                      <a:r>
                        <a:rPr lang="en-US" sz="1400" dirty="0" smtClean="0"/>
                        <a:t>Lukas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74135874"/>
              </p:ext>
            </p:extLst>
          </p:nvPr>
        </p:nvGraphicFramePr>
        <p:xfrm>
          <a:off x="4649797" y="1143326"/>
          <a:ext cx="4288462" cy="4973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85"/>
                <a:gridCol w="2254535"/>
                <a:gridCol w="10747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Student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Jets UA2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Gluons TASSO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Alex</a:t>
                      </a:r>
                    </a:p>
                    <a:p>
                      <a:r>
                        <a:rPr lang="en-US" sz="1400" dirty="0" smtClean="0"/>
                        <a:t>Kevin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smtClean="0"/>
                        <a:t>CLEO</a:t>
                      </a:r>
                      <a:r>
                        <a:rPr lang="en-US" sz="1400" baseline="0" smtClean="0"/>
                        <a:t> b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smtClean="0"/>
                        <a:t>Neutral</a:t>
                      </a:r>
                      <a:r>
                        <a:rPr lang="en-US" sz="1400" baseline="0" smtClean="0"/>
                        <a:t> </a:t>
                      </a:r>
                      <a:r>
                        <a:rPr lang="en-US" sz="1400" baseline="0" dirty="0" smtClean="0"/>
                        <a:t>currents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aseline="0" dirty="0" smtClean="0"/>
                        <a:t>Discovery of the W boson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aseline="0" dirty="0" smtClean="0"/>
                        <a:t>Neutrino types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22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Discovery of the top quark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Top</a:t>
                      </a:r>
                      <a:r>
                        <a:rPr lang="en-US" sz="1400" baseline="0" dirty="0" smtClean="0"/>
                        <a:t> quark mass measurement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29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ARGUS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CDF (or Belle/Babar)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Dec 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Solar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Atmospheric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Dec 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Higgs discovery by ATLAS or CMS</a:t>
                      </a: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Measurements</a:t>
                      </a:r>
                      <a:r>
                        <a:rPr lang="en-US" sz="1400" baseline="0" dirty="0" smtClean="0"/>
                        <a:t> of Higgs boson properties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07732" y="6385811"/>
            <a:ext cx="588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pages from R. Cahn and G. </a:t>
            </a:r>
            <a:r>
              <a:rPr lang="en-US" dirty="0" err="1" smtClean="0"/>
              <a:t>Goldhaber</a:t>
            </a:r>
            <a:r>
              <a:rPr lang="en-US" dirty="0" smtClean="0"/>
              <a:t> book if available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1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Bottonium</a:t>
            </a:r>
            <a:r>
              <a:rPr lang="en-US" dirty="0" smtClean="0"/>
              <a:t>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63" y="1084845"/>
            <a:ext cx="8744661" cy="262611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Search for new states</a:t>
            </a:r>
          </a:p>
          <a:p>
            <a:pPr lvl="1"/>
            <a:r>
              <a:rPr lang="en-US" dirty="0"/>
              <a:t>And transitions among states</a:t>
            </a:r>
          </a:p>
          <a:p>
            <a:endParaRPr lang="en-US" dirty="0" smtClean="0"/>
          </a:p>
          <a:p>
            <a:r>
              <a:rPr lang="en-US" dirty="0" smtClean="0"/>
              <a:t>Measurements </a:t>
            </a:r>
            <a:r>
              <a:rPr lang="en-US" dirty="0"/>
              <a:t>of cross sections (also differential) and polarizations</a:t>
            </a:r>
          </a:p>
          <a:p>
            <a:endParaRPr lang="en-US" dirty="0"/>
          </a:p>
          <a:p>
            <a:r>
              <a:rPr lang="en-US" dirty="0"/>
              <a:t>Help understand the subtleties and limitations of </a:t>
            </a:r>
            <a:r>
              <a:rPr lang="en-US" dirty="0" err="1"/>
              <a:t>perturbative</a:t>
            </a:r>
            <a:r>
              <a:rPr lang="en-US" dirty="0"/>
              <a:t> and </a:t>
            </a:r>
            <a:r>
              <a:rPr lang="en-US" dirty="0" smtClean="0"/>
              <a:t>non-</a:t>
            </a:r>
            <a:r>
              <a:rPr lang="en-US" dirty="0" err="1" smtClean="0"/>
              <a:t>perturbative</a:t>
            </a:r>
            <a:r>
              <a:rPr lang="en-US" dirty="0" smtClean="0"/>
              <a:t> </a:t>
            </a:r>
            <a:r>
              <a:rPr lang="en-US" dirty="0"/>
              <a:t>QCD </a:t>
            </a:r>
          </a:p>
          <a:p>
            <a:endParaRPr lang="en-US" dirty="0"/>
          </a:p>
        </p:txBody>
      </p:sp>
      <p:pic>
        <p:nvPicPr>
          <p:cNvPr id="4" name="Picture 3" descr="hb_fig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660" y="3839461"/>
            <a:ext cx="6171037" cy="27720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95572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Bottonium</a:t>
            </a:r>
            <a:r>
              <a:rPr lang="en-US" dirty="0" smtClean="0"/>
              <a:t>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64" y="1084845"/>
            <a:ext cx="8673696" cy="1689019"/>
          </a:xfrm>
        </p:spPr>
        <p:txBody>
          <a:bodyPr/>
          <a:lstStyle/>
          <a:p>
            <a:r>
              <a:rPr lang="en-US" dirty="0"/>
              <a:t>Studying these bound states still allows us to learn about strong interactions</a:t>
            </a:r>
          </a:p>
          <a:p>
            <a:endParaRPr lang="en-US" dirty="0"/>
          </a:p>
        </p:txBody>
      </p:sp>
      <p:pic>
        <p:nvPicPr>
          <p:cNvPr id="4" name="Picture 3" descr="Upsilon20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008" y="2591137"/>
            <a:ext cx="4675934" cy="3457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Upsilon_Resonance_n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7" y="2591137"/>
            <a:ext cx="3926842" cy="34662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65900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Bottonium</a:t>
            </a:r>
            <a:r>
              <a:rPr lang="en-US" dirty="0" smtClean="0"/>
              <a:t>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64" y="2004453"/>
            <a:ext cx="3770405" cy="3670889"/>
          </a:xfrm>
        </p:spPr>
        <p:txBody>
          <a:bodyPr>
            <a:normAutofit/>
          </a:bodyPr>
          <a:lstStyle/>
          <a:p>
            <a:r>
              <a:rPr lang="en-US" sz="2800" dirty="0"/>
              <a:t>New bound state found slightly heavier than predicted, meaning the quark anti-quark is a little loosely bound than expected</a:t>
            </a:r>
          </a:p>
          <a:p>
            <a:endParaRPr lang="en-US" sz="2800" dirty="0"/>
          </a:p>
        </p:txBody>
      </p:sp>
      <p:pic>
        <p:nvPicPr>
          <p:cNvPr id="4" name="Picture 3" descr="bottomonium-mass-spectrum-lar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929" y="2079802"/>
            <a:ext cx="4904364" cy="35839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7530000" y="2613267"/>
            <a:ext cx="115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2013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963770" y="2982599"/>
            <a:ext cx="0" cy="521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553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Spectrum of  bound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98" y="1617140"/>
            <a:ext cx="3852777" cy="3542236"/>
          </a:xfrm>
        </p:spPr>
        <p:txBody>
          <a:bodyPr>
            <a:noAutofit/>
          </a:bodyPr>
          <a:lstStyle/>
          <a:p>
            <a:r>
              <a:rPr lang="en-US" sz="2800" dirty="0"/>
              <a:t>Scanning over the </a:t>
            </a:r>
            <a:r>
              <a:rPr lang="en-US" sz="2800" dirty="0" err="1"/>
              <a:t>μ</a:t>
            </a:r>
            <a:r>
              <a:rPr lang="en-US" sz="2800" baseline="30000" dirty="0" err="1"/>
              <a:t>+</a:t>
            </a:r>
            <a:r>
              <a:rPr lang="en-US" sz="2800" dirty="0" err="1"/>
              <a:t>μ</a:t>
            </a:r>
            <a:r>
              <a:rPr lang="en-US" sz="2800" baseline="30000" dirty="0"/>
              <a:t>-</a:t>
            </a:r>
            <a:r>
              <a:rPr lang="en-US" sz="2800" dirty="0"/>
              <a:t> spectrum we find many resonances</a:t>
            </a:r>
          </a:p>
          <a:p>
            <a:endParaRPr lang="en-US" sz="2800" dirty="0"/>
          </a:p>
          <a:p>
            <a:r>
              <a:rPr lang="en-US" sz="2800" dirty="0"/>
              <a:t>Excellent source of calibration of the measured muon momenta</a:t>
            </a:r>
          </a:p>
          <a:p>
            <a:endParaRPr lang="en-US" sz="2800" dirty="0"/>
          </a:p>
        </p:txBody>
      </p:sp>
      <p:pic>
        <p:nvPicPr>
          <p:cNvPr id="4" name="Picture 3" descr="LHC_Fig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656" y="2047230"/>
            <a:ext cx="5069343" cy="348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63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</a:t>
            </a:r>
            <a:r>
              <a:rPr lang="en-GB" dirty="0"/>
              <a:t>do we know the proton </a:t>
            </a:r>
            <a:r>
              <a:rPr lang="en-GB" dirty="0" err="1" smtClean="0"/>
              <a:t>isn</a:t>
            </a:r>
            <a:r>
              <a:rPr lang="en-US" dirty="0" smtClean="0">
                <a:latin typeface="Palatino"/>
              </a:rPr>
              <a:t>’</a:t>
            </a:r>
            <a:r>
              <a:rPr lang="en-GB" dirty="0" smtClean="0"/>
              <a:t>t  </a:t>
            </a:r>
            <a:r>
              <a:rPr lang="en-GB" dirty="0"/>
              <a:t>fundamental </a:t>
            </a:r>
            <a:r>
              <a:rPr lang="ja-JP" altLang="en-GB" dirty="0">
                <a:latin typeface="Palatino"/>
              </a:rPr>
              <a:t>“</a:t>
            </a:r>
            <a:r>
              <a:rPr lang="en-GB" dirty="0"/>
              <a:t>point-</a:t>
            </a:r>
            <a:r>
              <a:rPr lang="en-GB" dirty="0" smtClean="0"/>
              <a:t>like</a:t>
            </a:r>
            <a:r>
              <a:rPr lang="en-US" dirty="0" smtClean="0">
                <a:latin typeface="Palatino"/>
              </a:rPr>
              <a:t>”</a:t>
            </a:r>
            <a:r>
              <a:rPr lang="en-GB" dirty="0" smtClean="0"/>
              <a:t>particle ?</a:t>
            </a:r>
          </a:p>
          <a:p>
            <a:endParaRPr lang="en-GB" dirty="0">
              <a:solidFill>
                <a:schemeClr val="accent2"/>
              </a:solidFill>
            </a:endParaRPr>
          </a:p>
          <a:p>
            <a:r>
              <a:rPr lang="en-GB" dirty="0" smtClean="0">
                <a:solidFill>
                  <a:srgbClr val="FF0000"/>
                </a:solidFill>
              </a:rPr>
              <a:t>Study </a:t>
            </a:r>
            <a:r>
              <a:rPr lang="en-GB" dirty="0">
                <a:solidFill>
                  <a:srgbClr val="FF0000"/>
                </a:solidFill>
              </a:rPr>
              <a:t>of electron-proton </a:t>
            </a:r>
            <a:r>
              <a:rPr lang="en-GB" dirty="0" smtClean="0">
                <a:solidFill>
                  <a:srgbClr val="FF0000"/>
                </a:solidFill>
              </a:rPr>
              <a:t>scattering </a:t>
            </a:r>
            <a:r>
              <a:rPr lang="en-GB" dirty="0">
                <a:solidFill>
                  <a:srgbClr val="FF0000"/>
                </a:solidFill>
              </a:rPr>
              <a:t>as a probe of the structure of the proton</a:t>
            </a:r>
          </a:p>
          <a:p>
            <a:endParaRPr lang="en-GB" dirty="0"/>
          </a:p>
          <a:p>
            <a:endParaRPr lang="en-US" dirty="0"/>
          </a:p>
        </p:txBody>
      </p:sp>
      <p:grpSp>
        <p:nvGrpSpPr>
          <p:cNvPr id="26" name="Group 105"/>
          <p:cNvGrpSpPr>
            <a:grpSpLocks/>
          </p:cNvGrpSpPr>
          <p:nvPr/>
        </p:nvGrpSpPr>
        <p:grpSpPr bwMode="auto">
          <a:xfrm>
            <a:off x="1590428" y="4314539"/>
            <a:ext cx="2305050" cy="1692275"/>
            <a:chOff x="4231" y="754"/>
            <a:chExt cx="1452" cy="1066"/>
          </a:xfrm>
        </p:grpSpPr>
        <p:sp>
          <p:nvSpPr>
            <p:cNvPr id="27" name="Line 60"/>
            <p:cNvSpPr>
              <a:spLocks noChangeShapeType="1"/>
            </p:cNvSpPr>
            <p:nvPr/>
          </p:nvSpPr>
          <p:spPr bwMode="auto">
            <a:xfrm flipH="1">
              <a:off x="5032" y="1075"/>
              <a:ext cx="111" cy="4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8" name="Line 62"/>
            <p:cNvSpPr>
              <a:spLocks noChangeShapeType="1"/>
            </p:cNvSpPr>
            <p:nvPr/>
          </p:nvSpPr>
          <p:spPr bwMode="auto">
            <a:xfrm>
              <a:off x="4724" y="1162"/>
              <a:ext cx="57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9" name="Freeform 63"/>
            <p:cNvSpPr>
              <a:spLocks/>
            </p:cNvSpPr>
            <p:nvPr/>
          </p:nvSpPr>
          <p:spPr bwMode="auto">
            <a:xfrm rot="3034945">
              <a:off x="4822" y="1325"/>
              <a:ext cx="536" cy="110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0" name="Oval 66"/>
            <p:cNvSpPr>
              <a:spLocks noChangeArrowheads="1"/>
            </p:cNvSpPr>
            <p:nvPr/>
          </p:nvSpPr>
          <p:spPr bwMode="auto">
            <a:xfrm>
              <a:off x="5084" y="1490"/>
              <a:ext cx="327" cy="33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1" name="Oval 67"/>
            <p:cNvSpPr>
              <a:spLocks noChangeArrowheads="1"/>
            </p:cNvSpPr>
            <p:nvPr/>
          </p:nvSpPr>
          <p:spPr bwMode="auto">
            <a:xfrm>
              <a:off x="5270" y="1565"/>
              <a:ext cx="50" cy="5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2" name="Oval 68"/>
            <p:cNvSpPr>
              <a:spLocks noChangeArrowheads="1"/>
            </p:cNvSpPr>
            <p:nvPr/>
          </p:nvSpPr>
          <p:spPr bwMode="auto">
            <a:xfrm>
              <a:off x="5252" y="1729"/>
              <a:ext cx="49" cy="50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3" name="Oval 69"/>
            <p:cNvSpPr>
              <a:spLocks noChangeArrowheads="1"/>
            </p:cNvSpPr>
            <p:nvPr/>
          </p:nvSpPr>
          <p:spPr bwMode="auto">
            <a:xfrm>
              <a:off x="5116" y="1593"/>
              <a:ext cx="49" cy="5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4" name="Text Box 70"/>
            <p:cNvSpPr txBox="1">
              <a:spLocks noChangeArrowheads="1"/>
            </p:cNvSpPr>
            <p:nvPr/>
          </p:nvSpPr>
          <p:spPr bwMode="auto">
            <a:xfrm>
              <a:off x="4231" y="965"/>
              <a:ext cx="28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z="2400" b="0" dirty="0" smtClean="0">
                  <a:cs typeface="+mn-cs"/>
                </a:rPr>
                <a:t>e</a:t>
              </a:r>
              <a:r>
                <a:rPr lang="en-GB" sz="2400" baseline="30000" dirty="0" smtClean="0">
                  <a:latin typeface="Palatino"/>
                  <a:cs typeface="Arial" charset="0"/>
                </a:rPr>
                <a:t>–</a:t>
              </a:r>
              <a:endParaRPr lang="en-GB" sz="2400" baseline="30000" dirty="0" smtClean="0">
                <a:cs typeface="Arial" charset="0"/>
              </a:endParaRPr>
            </a:p>
          </p:txBody>
        </p:sp>
        <p:sp>
          <p:nvSpPr>
            <p:cNvPr id="35" name="Text Box 71"/>
            <p:cNvSpPr txBox="1">
              <a:spLocks noChangeArrowheads="1"/>
            </p:cNvSpPr>
            <p:nvPr/>
          </p:nvSpPr>
          <p:spPr bwMode="auto">
            <a:xfrm>
              <a:off x="5398" y="754"/>
              <a:ext cx="28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z="2400" b="0" smtClean="0">
                  <a:cs typeface="+mn-cs"/>
                </a:rPr>
                <a:t>e</a:t>
              </a:r>
              <a:r>
                <a:rPr lang="en-GB" sz="2400" baseline="30000" smtClean="0">
                  <a:latin typeface="Palatino"/>
                  <a:cs typeface="Arial" charset="0"/>
                </a:rPr>
                <a:t>–</a:t>
              </a:r>
              <a:endParaRPr lang="en-GB" sz="2400" baseline="30000" smtClean="0">
                <a:cs typeface="Arial" charset="0"/>
              </a:endParaRPr>
            </a:p>
          </p:txBody>
        </p:sp>
        <p:sp>
          <p:nvSpPr>
            <p:cNvPr id="36" name="Line 103"/>
            <p:cNvSpPr>
              <a:spLocks noChangeShapeType="1"/>
            </p:cNvSpPr>
            <p:nvPr/>
          </p:nvSpPr>
          <p:spPr bwMode="auto">
            <a:xfrm>
              <a:off x="4467" y="1154"/>
              <a:ext cx="471" cy="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7" name="Line 104"/>
            <p:cNvSpPr>
              <a:spLocks noChangeShapeType="1"/>
            </p:cNvSpPr>
            <p:nvPr/>
          </p:nvSpPr>
          <p:spPr bwMode="auto">
            <a:xfrm flipV="1">
              <a:off x="4940" y="935"/>
              <a:ext cx="493" cy="22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38" name="Group 41"/>
          <p:cNvGrpSpPr>
            <a:grpSpLocks/>
          </p:cNvGrpSpPr>
          <p:nvPr/>
        </p:nvGrpSpPr>
        <p:grpSpPr bwMode="auto">
          <a:xfrm>
            <a:off x="5820298" y="4327231"/>
            <a:ext cx="2312987" cy="1692275"/>
            <a:chOff x="3891" y="2183"/>
            <a:chExt cx="1457" cy="1066"/>
          </a:xfrm>
        </p:grpSpPr>
        <p:sp>
          <p:nvSpPr>
            <p:cNvPr id="39" name="Text Box 20"/>
            <p:cNvSpPr txBox="1">
              <a:spLocks noChangeAspect="1" noChangeArrowheads="1"/>
            </p:cNvSpPr>
            <p:nvPr/>
          </p:nvSpPr>
          <p:spPr bwMode="auto">
            <a:xfrm>
              <a:off x="5015" y="2183"/>
              <a:ext cx="333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  <a:defRPr/>
              </a:pPr>
              <a:r>
                <a:rPr lang="en-US" sz="2500" b="0" smtClean="0">
                  <a:cs typeface="+mn-cs"/>
                </a:rPr>
                <a:t>e</a:t>
              </a:r>
              <a:r>
                <a:rPr lang="en-US" sz="2500" b="0" baseline="30000" smtClean="0">
                  <a:cs typeface="Arial" charset="0"/>
                </a:rPr>
                <a:t>–</a:t>
              </a:r>
              <a:endParaRPr lang="en-US" sz="2500" b="0" smtClean="0">
                <a:cs typeface="Arial" charset="0"/>
              </a:endParaRPr>
            </a:p>
          </p:txBody>
        </p:sp>
        <p:grpSp>
          <p:nvGrpSpPr>
            <p:cNvPr id="40" name="Group 22"/>
            <p:cNvGrpSpPr>
              <a:grpSpLocks noChangeAspect="1"/>
            </p:cNvGrpSpPr>
            <p:nvPr/>
          </p:nvGrpSpPr>
          <p:grpSpPr bwMode="auto">
            <a:xfrm rot="9045070">
              <a:off x="4165" y="2260"/>
              <a:ext cx="342" cy="353"/>
              <a:chOff x="2784" y="1440"/>
              <a:chExt cx="288" cy="288"/>
            </a:xfrm>
          </p:grpSpPr>
          <p:sp>
            <p:nvSpPr>
              <p:cNvPr id="56" name="Line 23"/>
              <p:cNvSpPr>
                <a:spLocks noChangeAspect="1" noChangeShapeType="1"/>
              </p:cNvSpPr>
              <p:nvPr/>
            </p:nvSpPr>
            <p:spPr bwMode="auto">
              <a:xfrm>
                <a:off x="2786" y="1441"/>
                <a:ext cx="144" cy="14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7" name="Line 24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880" y="1538"/>
                <a:ext cx="192" cy="192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41" name="Group 25"/>
            <p:cNvGrpSpPr>
              <a:grpSpLocks noChangeAspect="1"/>
            </p:cNvGrpSpPr>
            <p:nvPr/>
          </p:nvGrpSpPr>
          <p:grpSpPr bwMode="auto">
            <a:xfrm rot="9045070">
              <a:off x="4573" y="2389"/>
              <a:ext cx="465" cy="125"/>
              <a:chOff x="2784" y="1440"/>
              <a:chExt cx="288" cy="288"/>
            </a:xfrm>
          </p:grpSpPr>
          <p:sp>
            <p:nvSpPr>
              <p:cNvPr id="54" name="Line 26"/>
              <p:cNvSpPr>
                <a:spLocks noChangeAspect="1" noChangeShapeType="1"/>
              </p:cNvSpPr>
              <p:nvPr/>
            </p:nvSpPr>
            <p:spPr bwMode="auto">
              <a:xfrm>
                <a:off x="2784" y="1441"/>
                <a:ext cx="144" cy="145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5" name="Line 27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880" y="1537"/>
                <a:ext cx="192" cy="191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42" name="Group 28"/>
            <p:cNvGrpSpPr>
              <a:grpSpLocks noChangeAspect="1"/>
            </p:cNvGrpSpPr>
            <p:nvPr/>
          </p:nvGrpSpPr>
          <p:grpSpPr bwMode="auto">
            <a:xfrm rot="9045070">
              <a:off x="4097" y="2942"/>
              <a:ext cx="465" cy="125"/>
              <a:chOff x="2784" y="1440"/>
              <a:chExt cx="288" cy="288"/>
            </a:xfrm>
          </p:grpSpPr>
          <p:sp>
            <p:nvSpPr>
              <p:cNvPr id="52" name="Line 29"/>
              <p:cNvSpPr>
                <a:spLocks noChangeAspect="1" noChangeShapeType="1"/>
              </p:cNvSpPr>
              <p:nvPr/>
            </p:nvSpPr>
            <p:spPr bwMode="auto">
              <a:xfrm>
                <a:off x="2784" y="1441"/>
                <a:ext cx="144" cy="145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3" name="Line 30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880" y="1537"/>
                <a:ext cx="192" cy="191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sp>
          <p:nvSpPr>
            <p:cNvPr id="43" name="Freeform 31"/>
            <p:cNvSpPr>
              <a:spLocks noChangeAspect="1"/>
            </p:cNvSpPr>
            <p:nvPr/>
          </p:nvSpPr>
          <p:spPr bwMode="auto">
            <a:xfrm rot="16200000">
              <a:off x="4370" y="2688"/>
              <a:ext cx="427" cy="80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44" name="Group 32"/>
            <p:cNvGrpSpPr>
              <a:grpSpLocks noChangeAspect="1"/>
            </p:cNvGrpSpPr>
            <p:nvPr/>
          </p:nvGrpSpPr>
          <p:grpSpPr bwMode="auto">
            <a:xfrm rot="9045070">
              <a:off x="4616" y="2833"/>
              <a:ext cx="343" cy="353"/>
              <a:chOff x="2784" y="1440"/>
              <a:chExt cx="288" cy="288"/>
            </a:xfrm>
          </p:grpSpPr>
          <p:sp>
            <p:nvSpPr>
              <p:cNvPr id="50" name="Line 33"/>
              <p:cNvSpPr>
                <a:spLocks noChangeAspect="1" noChangeShapeType="1"/>
              </p:cNvSpPr>
              <p:nvPr/>
            </p:nvSpPr>
            <p:spPr bwMode="auto">
              <a:xfrm>
                <a:off x="2784" y="1441"/>
                <a:ext cx="144" cy="14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1" name="Line 34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880" y="1538"/>
                <a:ext cx="192" cy="192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sp>
          <p:nvSpPr>
            <p:cNvPr id="45" name="Text Box 35"/>
            <p:cNvSpPr txBox="1">
              <a:spLocks noChangeAspect="1" noChangeArrowheads="1"/>
            </p:cNvSpPr>
            <p:nvPr/>
          </p:nvSpPr>
          <p:spPr bwMode="auto">
            <a:xfrm>
              <a:off x="3891" y="2183"/>
              <a:ext cx="333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  <a:defRPr/>
              </a:pPr>
              <a:r>
                <a:rPr lang="en-US" sz="2500" b="0" smtClean="0">
                  <a:cs typeface="+mn-cs"/>
                </a:rPr>
                <a:t>e</a:t>
              </a:r>
              <a:r>
                <a:rPr lang="en-US" sz="2500" b="0" baseline="30000" smtClean="0">
                  <a:cs typeface="Arial" charset="0"/>
                </a:rPr>
                <a:t>–</a:t>
              </a:r>
              <a:endParaRPr lang="en-US" sz="2500" b="0" smtClean="0">
                <a:cs typeface="Arial" charset="0"/>
              </a:endParaRPr>
            </a:p>
          </p:txBody>
        </p:sp>
        <p:sp>
          <p:nvSpPr>
            <p:cNvPr id="46" name="Oval 37"/>
            <p:cNvSpPr>
              <a:spLocks noChangeAspect="1" noChangeArrowheads="1"/>
            </p:cNvSpPr>
            <p:nvPr/>
          </p:nvSpPr>
          <p:spPr bwMode="auto">
            <a:xfrm>
              <a:off x="4568" y="2479"/>
              <a:ext cx="55" cy="54"/>
            </a:xfrm>
            <a:prstGeom prst="ellipse">
              <a:avLst/>
            </a:prstGeom>
            <a:solidFill>
              <a:srgbClr val="CC00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7" name="Oval 38"/>
            <p:cNvSpPr>
              <a:spLocks noChangeAspect="1" noChangeArrowheads="1"/>
            </p:cNvSpPr>
            <p:nvPr/>
          </p:nvSpPr>
          <p:spPr bwMode="auto">
            <a:xfrm>
              <a:off x="4532" y="2913"/>
              <a:ext cx="55" cy="55"/>
            </a:xfrm>
            <a:prstGeom prst="ellipse">
              <a:avLst/>
            </a:prstGeom>
            <a:solidFill>
              <a:srgbClr val="CC00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8" name="Text Box 39"/>
            <p:cNvSpPr txBox="1">
              <a:spLocks noChangeAspect="1" noChangeArrowheads="1"/>
            </p:cNvSpPr>
            <p:nvPr/>
          </p:nvSpPr>
          <p:spPr bwMode="auto">
            <a:xfrm>
              <a:off x="3898" y="2949"/>
              <a:ext cx="333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  <a:defRPr/>
              </a:pPr>
              <a:r>
                <a:rPr lang="en-US" sz="2500" b="0" smtClean="0">
                  <a:cs typeface="+mn-cs"/>
                </a:rPr>
                <a:t>p</a:t>
              </a:r>
              <a:endParaRPr lang="en-US" sz="2500" b="0" smtClean="0">
                <a:cs typeface="Arial" charset="0"/>
              </a:endParaRPr>
            </a:p>
          </p:txBody>
        </p:sp>
        <p:sp>
          <p:nvSpPr>
            <p:cNvPr id="49" name="Text Box 40"/>
            <p:cNvSpPr txBox="1">
              <a:spLocks noChangeAspect="1" noChangeArrowheads="1"/>
            </p:cNvSpPr>
            <p:nvPr/>
          </p:nvSpPr>
          <p:spPr bwMode="auto">
            <a:xfrm>
              <a:off x="5010" y="2931"/>
              <a:ext cx="333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  <a:defRPr/>
              </a:pPr>
              <a:r>
                <a:rPr lang="en-US" sz="2500" b="0" smtClean="0">
                  <a:cs typeface="+mn-cs"/>
                </a:rPr>
                <a:t>p</a:t>
              </a:r>
              <a:endParaRPr lang="en-US" sz="2500" b="0" smtClean="0">
                <a:cs typeface="Arial" charset="0"/>
              </a:endParaRPr>
            </a:p>
          </p:txBody>
        </p:sp>
      </p:grpSp>
      <p:pic>
        <p:nvPicPr>
          <p:cNvPr id="58" name="Picture 42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969" y="4383573"/>
            <a:ext cx="233363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9" name="Picture 44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44" y="5569436"/>
            <a:ext cx="292100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13883" y="5990931"/>
            <a:ext cx="307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60" name="AutoShape 28"/>
          <p:cNvSpPr>
            <a:spLocks noChangeArrowheads="1"/>
          </p:cNvSpPr>
          <p:nvPr/>
        </p:nvSpPr>
        <p:spPr bwMode="auto">
          <a:xfrm>
            <a:off x="4613324" y="4974279"/>
            <a:ext cx="594850" cy="325380"/>
          </a:xfrm>
          <a:prstGeom prst="rightArrow">
            <a:avLst>
              <a:gd name="adj1" fmla="val 50000"/>
              <a:gd name="adj2" fmla="val 63056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913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Probing the </a:t>
            </a:r>
            <a:r>
              <a:rPr lang="en-GB" dirty="0" smtClean="0"/>
              <a:t>structure </a:t>
            </a:r>
            <a:r>
              <a:rPr lang="en-GB" dirty="0"/>
              <a:t>of the </a:t>
            </a:r>
            <a:r>
              <a:rPr lang="en-GB" dirty="0" smtClean="0"/>
              <a:t>proton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72008" y="955765"/>
            <a:ext cx="835501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In </a:t>
            </a:r>
            <a:r>
              <a:rPr lang="en-US" sz="2400" b="0" dirty="0" smtClean="0">
                <a:cs typeface="+mn-cs"/>
              </a:rPr>
              <a:t>e</a:t>
            </a:r>
            <a:r>
              <a:rPr lang="en-US" sz="2400" b="0" baseline="30000" dirty="0" smtClean="0">
                <a:cs typeface="+mn-cs"/>
              </a:rPr>
              <a:t>-</a:t>
            </a:r>
            <a:r>
              <a:rPr lang="en-US" sz="2400" b="0" dirty="0" smtClean="0">
                <a:cs typeface="+mn-cs"/>
              </a:rPr>
              <a:t>p </a:t>
            </a:r>
            <a:r>
              <a:rPr lang="en-US" sz="2400" b="0" dirty="0" smtClean="0">
                <a:cs typeface="+mn-cs"/>
                <a:sym typeface="Symbol" charset="0"/>
              </a:rPr>
              <a:t></a:t>
            </a:r>
            <a:r>
              <a:rPr lang="en-US" sz="2400" b="0" dirty="0" smtClean="0">
                <a:cs typeface="+mn-cs"/>
              </a:rPr>
              <a:t> e</a:t>
            </a:r>
            <a:r>
              <a:rPr lang="en-US" sz="2400" b="0" baseline="30000" dirty="0" smtClean="0">
                <a:cs typeface="+mn-cs"/>
              </a:rPr>
              <a:t>-</a:t>
            </a:r>
            <a:r>
              <a:rPr lang="en-US" sz="2400" b="0" dirty="0" smtClean="0">
                <a:cs typeface="+mn-cs"/>
              </a:rPr>
              <a:t>p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scattering the nature of the interaction of the virtual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 photon with the proton depends strongly on wavelength</a:t>
            </a:r>
          </a:p>
        </p:txBody>
      </p:sp>
      <p:grpSp>
        <p:nvGrpSpPr>
          <p:cNvPr id="5" name="Group 37"/>
          <p:cNvGrpSpPr>
            <a:grpSpLocks/>
          </p:cNvGrpSpPr>
          <p:nvPr/>
        </p:nvGrpSpPr>
        <p:grpSpPr bwMode="auto">
          <a:xfrm>
            <a:off x="6158508" y="1905965"/>
            <a:ext cx="1828800" cy="1404938"/>
            <a:chOff x="4077" y="981"/>
            <a:chExt cx="1243" cy="1043"/>
          </a:xfrm>
        </p:grpSpPr>
        <p:sp>
          <p:nvSpPr>
            <p:cNvPr id="6" name="Line 11"/>
            <p:cNvSpPr>
              <a:spLocks noChangeShapeType="1"/>
            </p:cNvSpPr>
            <p:nvPr/>
          </p:nvSpPr>
          <p:spPr bwMode="auto">
            <a:xfrm flipH="1">
              <a:off x="4689" y="1043"/>
              <a:ext cx="153" cy="6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7" name="Line 12"/>
            <p:cNvSpPr>
              <a:spLocks noChangeShapeType="1"/>
            </p:cNvSpPr>
            <p:nvPr/>
          </p:nvSpPr>
          <p:spPr bwMode="auto">
            <a:xfrm flipH="1">
              <a:off x="4842" y="981"/>
              <a:ext cx="153" cy="6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>
              <a:off x="4268" y="1170"/>
              <a:ext cx="77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9" name="Freeform 14"/>
            <p:cNvSpPr>
              <a:spLocks/>
            </p:cNvSpPr>
            <p:nvPr/>
          </p:nvSpPr>
          <p:spPr bwMode="auto">
            <a:xfrm rot="3034945">
              <a:off x="4360" y="1494"/>
              <a:ext cx="968" cy="92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" name="Line 15"/>
            <p:cNvSpPr>
              <a:spLocks noChangeShapeType="1"/>
            </p:cNvSpPr>
            <p:nvPr/>
          </p:nvSpPr>
          <p:spPr bwMode="auto">
            <a:xfrm flipH="1">
              <a:off x="4536" y="1107"/>
              <a:ext cx="153" cy="6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1" name="Line 16"/>
            <p:cNvSpPr>
              <a:spLocks noChangeShapeType="1"/>
            </p:cNvSpPr>
            <p:nvPr/>
          </p:nvSpPr>
          <p:spPr bwMode="auto">
            <a:xfrm>
              <a:off x="4077" y="1170"/>
              <a:ext cx="45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2" name="Rectangle 20"/>
            <p:cNvSpPr>
              <a:spLocks noChangeArrowheads="1"/>
            </p:cNvSpPr>
            <p:nvPr/>
          </p:nvSpPr>
          <p:spPr bwMode="auto">
            <a:xfrm>
              <a:off x="4777" y="1472"/>
              <a:ext cx="543" cy="4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3" name="Oval 18"/>
            <p:cNvSpPr>
              <a:spLocks noChangeArrowheads="1"/>
            </p:cNvSpPr>
            <p:nvPr/>
          </p:nvSpPr>
          <p:spPr bwMode="auto">
            <a:xfrm>
              <a:off x="4754" y="1502"/>
              <a:ext cx="47" cy="4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14" name="Text Box 22"/>
          <p:cNvSpPr txBox="1">
            <a:spLocks noChangeArrowheads="1"/>
          </p:cNvSpPr>
          <p:nvPr/>
        </p:nvSpPr>
        <p:spPr bwMode="auto">
          <a:xfrm>
            <a:off x="765810" y="1963115"/>
            <a:ext cx="4595526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s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At </a:t>
            </a:r>
            <a:r>
              <a:rPr lang="en-GB" sz="1800" dirty="0" smtClean="0">
                <a:solidFill>
                  <a:srgbClr val="FF0000"/>
                </a:solidFill>
                <a:cs typeface="+mn-cs"/>
              </a:rPr>
              <a:t>very low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electron energies                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:</a:t>
            </a:r>
            <a:endParaRPr lang="en-GB" sz="1800" dirty="0" smtClean="0">
              <a:solidFill>
                <a:schemeClr val="accent2"/>
              </a:solidFill>
              <a:cs typeface="+mn-cs"/>
            </a:endParaRP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 the scattering is equivalent to that from a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 </a:t>
            </a:r>
            <a:r>
              <a:rPr lang="ja-JP" altLang="en-GB" sz="1800" dirty="0" smtClean="0">
                <a:solidFill>
                  <a:schemeClr val="accent2"/>
                </a:solidFill>
                <a:latin typeface="Palatino"/>
                <a:cs typeface="+mn-cs"/>
              </a:rPr>
              <a:t>“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point-like</a:t>
            </a:r>
            <a:r>
              <a:rPr lang="ja-JP" altLang="en-GB" sz="1800" dirty="0" smtClean="0">
                <a:solidFill>
                  <a:schemeClr val="accent2"/>
                </a:solidFill>
                <a:latin typeface="Palatino"/>
                <a:cs typeface="+mn-cs"/>
              </a:rPr>
              <a:t>”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</a:t>
            </a:r>
            <a:r>
              <a:rPr lang="en-GB" sz="1800" dirty="0" smtClean="0">
                <a:cs typeface="+mn-cs"/>
              </a:rPr>
              <a:t>spin-less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object </a:t>
            </a:r>
          </a:p>
        </p:txBody>
      </p:sp>
      <p:pic>
        <p:nvPicPr>
          <p:cNvPr id="15" name="Picture 24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770" y="2018678"/>
            <a:ext cx="8763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6" name="Text Box 25"/>
          <p:cNvSpPr txBox="1">
            <a:spLocks noChangeArrowheads="1"/>
          </p:cNvSpPr>
          <p:nvPr/>
        </p:nvSpPr>
        <p:spPr bwMode="auto">
          <a:xfrm>
            <a:off x="765810" y="2915615"/>
            <a:ext cx="4595526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s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At </a:t>
            </a:r>
            <a:r>
              <a:rPr lang="en-GB" sz="1800" dirty="0" smtClean="0">
                <a:solidFill>
                  <a:srgbClr val="FF0000"/>
                </a:solidFill>
                <a:cs typeface="+mn-cs"/>
              </a:rPr>
              <a:t>low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electron energies               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:</a:t>
            </a:r>
            <a:endParaRPr lang="en-GB" sz="1800" dirty="0" smtClean="0">
              <a:solidFill>
                <a:schemeClr val="accent2"/>
              </a:solidFill>
              <a:cs typeface="+mn-cs"/>
            </a:endParaRP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 the scattering is equivalent to that from a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 extended charged object </a:t>
            </a:r>
          </a:p>
        </p:txBody>
      </p:sp>
      <p:pic>
        <p:nvPicPr>
          <p:cNvPr id="17" name="Picture 27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683" y="2967614"/>
            <a:ext cx="817562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8" name="Group 48"/>
          <p:cNvGrpSpPr>
            <a:grpSpLocks/>
          </p:cNvGrpSpPr>
          <p:nvPr/>
        </p:nvGrpSpPr>
        <p:grpSpPr bwMode="auto">
          <a:xfrm>
            <a:off x="6266458" y="2842590"/>
            <a:ext cx="1144587" cy="935038"/>
            <a:chOff x="4303" y="1525"/>
            <a:chExt cx="926" cy="703"/>
          </a:xfrm>
        </p:grpSpPr>
        <p:sp>
          <p:nvSpPr>
            <p:cNvPr id="19" name="Line 39"/>
            <p:cNvSpPr>
              <a:spLocks noChangeShapeType="1"/>
            </p:cNvSpPr>
            <p:nvPr/>
          </p:nvSpPr>
          <p:spPr bwMode="auto">
            <a:xfrm flipH="1">
              <a:off x="4916" y="1588"/>
              <a:ext cx="153" cy="6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0" name="Line 40"/>
            <p:cNvSpPr>
              <a:spLocks noChangeShapeType="1"/>
            </p:cNvSpPr>
            <p:nvPr/>
          </p:nvSpPr>
          <p:spPr bwMode="auto">
            <a:xfrm flipH="1">
              <a:off x="5068" y="1525"/>
              <a:ext cx="153" cy="6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1" name="Line 41"/>
            <p:cNvSpPr>
              <a:spLocks noChangeShapeType="1"/>
            </p:cNvSpPr>
            <p:nvPr/>
          </p:nvSpPr>
          <p:spPr bwMode="auto">
            <a:xfrm>
              <a:off x="4494" y="1714"/>
              <a:ext cx="77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2" name="Freeform 42"/>
            <p:cNvSpPr>
              <a:spLocks/>
            </p:cNvSpPr>
            <p:nvPr/>
          </p:nvSpPr>
          <p:spPr bwMode="auto">
            <a:xfrm rot="3034945">
              <a:off x="4673" y="1869"/>
              <a:ext cx="582" cy="136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3" name="Line 43"/>
            <p:cNvSpPr>
              <a:spLocks noChangeShapeType="1"/>
            </p:cNvSpPr>
            <p:nvPr/>
          </p:nvSpPr>
          <p:spPr bwMode="auto">
            <a:xfrm flipH="1">
              <a:off x="4762" y="1652"/>
              <a:ext cx="154" cy="6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4" name="Line 44"/>
            <p:cNvSpPr>
              <a:spLocks noChangeShapeType="1"/>
            </p:cNvSpPr>
            <p:nvPr/>
          </p:nvSpPr>
          <p:spPr bwMode="auto">
            <a:xfrm>
              <a:off x="4303" y="1714"/>
              <a:ext cx="45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5" name="Oval 46"/>
            <p:cNvSpPr>
              <a:spLocks noChangeArrowheads="1"/>
            </p:cNvSpPr>
            <p:nvPr/>
          </p:nvSpPr>
          <p:spPr bwMode="auto">
            <a:xfrm>
              <a:off x="5115" y="2115"/>
              <a:ext cx="114" cy="11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26" name="Text Box 47"/>
          <p:cNvSpPr txBox="1">
            <a:spLocks noChangeArrowheads="1"/>
          </p:cNvSpPr>
          <p:nvPr/>
        </p:nvSpPr>
        <p:spPr bwMode="auto">
          <a:xfrm>
            <a:off x="795972" y="3907803"/>
            <a:ext cx="4286923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s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At </a:t>
            </a:r>
            <a:r>
              <a:rPr lang="en-GB" sz="1800" dirty="0" smtClean="0">
                <a:solidFill>
                  <a:srgbClr val="FF0000"/>
                </a:solidFill>
                <a:cs typeface="+mn-cs"/>
              </a:rPr>
              <a:t>high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electron energies                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:</a:t>
            </a:r>
            <a:endParaRPr lang="en-GB" sz="1800" dirty="0" smtClean="0">
              <a:solidFill>
                <a:schemeClr val="accent2"/>
              </a:solidFill>
              <a:cs typeface="+mn-cs"/>
            </a:endParaRP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 the wavelength is sufficiently short to 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 resolve sub-structure. Scattering from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 constituent quarks </a:t>
            </a:r>
          </a:p>
        </p:txBody>
      </p:sp>
      <p:grpSp>
        <p:nvGrpSpPr>
          <p:cNvPr id="27" name="Group 65"/>
          <p:cNvGrpSpPr>
            <a:grpSpLocks/>
          </p:cNvGrpSpPr>
          <p:nvPr/>
        </p:nvGrpSpPr>
        <p:grpSpPr bwMode="auto">
          <a:xfrm>
            <a:off x="6331545" y="3923678"/>
            <a:ext cx="1187450" cy="1008062"/>
            <a:chOff x="4322" y="2432"/>
            <a:chExt cx="1025" cy="839"/>
          </a:xfrm>
        </p:grpSpPr>
        <p:sp>
          <p:nvSpPr>
            <p:cNvPr id="28" name="Line 50"/>
            <p:cNvSpPr>
              <a:spLocks noChangeShapeType="1"/>
            </p:cNvSpPr>
            <p:nvPr/>
          </p:nvSpPr>
          <p:spPr bwMode="auto">
            <a:xfrm flipH="1">
              <a:off x="4935" y="2495"/>
              <a:ext cx="152" cy="6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9" name="Line 51"/>
            <p:cNvSpPr>
              <a:spLocks noChangeShapeType="1"/>
            </p:cNvSpPr>
            <p:nvPr/>
          </p:nvSpPr>
          <p:spPr bwMode="auto">
            <a:xfrm flipH="1">
              <a:off x="5087" y="2432"/>
              <a:ext cx="153" cy="6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0" name="Line 52"/>
            <p:cNvSpPr>
              <a:spLocks noChangeShapeType="1"/>
            </p:cNvSpPr>
            <p:nvPr/>
          </p:nvSpPr>
          <p:spPr bwMode="auto">
            <a:xfrm>
              <a:off x="4512" y="2621"/>
              <a:ext cx="78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1" name="Freeform 53"/>
            <p:cNvSpPr>
              <a:spLocks/>
            </p:cNvSpPr>
            <p:nvPr/>
          </p:nvSpPr>
          <p:spPr bwMode="auto">
            <a:xfrm rot="3034945">
              <a:off x="4661" y="2824"/>
              <a:ext cx="707" cy="151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2" name="Line 54"/>
            <p:cNvSpPr>
              <a:spLocks noChangeShapeType="1"/>
            </p:cNvSpPr>
            <p:nvPr/>
          </p:nvSpPr>
          <p:spPr bwMode="auto">
            <a:xfrm flipH="1">
              <a:off x="4781" y="2558"/>
              <a:ext cx="153" cy="6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3" name="Line 55"/>
            <p:cNvSpPr>
              <a:spLocks noChangeShapeType="1"/>
            </p:cNvSpPr>
            <p:nvPr/>
          </p:nvSpPr>
          <p:spPr bwMode="auto">
            <a:xfrm>
              <a:off x="4322" y="2621"/>
              <a:ext cx="459" cy="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4" name="Oval 56"/>
            <p:cNvSpPr>
              <a:spLocks noChangeArrowheads="1"/>
            </p:cNvSpPr>
            <p:nvPr/>
          </p:nvSpPr>
          <p:spPr bwMode="auto">
            <a:xfrm>
              <a:off x="5025" y="2954"/>
              <a:ext cx="322" cy="317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5" name="Oval 57"/>
            <p:cNvSpPr>
              <a:spLocks noChangeArrowheads="1"/>
            </p:cNvSpPr>
            <p:nvPr/>
          </p:nvSpPr>
          <p:spPr bwMode="auto">
            <a:xfrm>
              <a:off x="5248" y="3019"/>
              <a:ext cx="49" cy="4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6" name="Oval 58"/>
            <p:cNvSpPr>
              <a:spLocks noChangeArrowheads="1"/>
            </p:cNvSpPr>
            <p:nvPr/>
          </p:nvSpPr>
          <p:spPr bwMode="auto">
            <a:xfrm>
              <a:off x="5235" y="3132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7" name="Oval 59"/>
            <p:cNvSpPr>
              <a:spLocks noChangeArrowheads="1"/>
            </p:cNvSpPr>
            <p:nvPr/>
          </p:nvSpPr>
          <p:spPr bwMode="auto">
            <a:xfrm>
              <a:off x="5098" y="3090"/>
              <a:ext cx="48" cy="4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pic>
        <p:nvPicPr>
          <p:cNvPr id="38" name="Picture 61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678" y="3941383"/>
            <a:ext cx="81756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9" name="Text Box 62"/>
          <p:cNvSpPr txBox="1">
            <a:spLocks noChangeArrowheads="1"/>
          </p:cNvSpPr>
          <p:nvPr/>
        </p:nvSpPr>
        <p:spPr bwMode="auto">
          <a:xfrm>
            <a:off x="781685" y="5219078"/>
            <a:ext cx="48450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s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At </a:t>
            </a:r>
            <a:r>
              <a:rPr lang="en-GB" sz="1800" dirty="0" smtClean="0">
                <a:solidFill>
                  <a:srgbClr val="FF0000"/>
                </a:solidFill>
                <a:cs typeface="+mn-cs"/>
              </a:rPr>
              <a:t>very high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electron energies                  :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 the proton appears to be a sea of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  quarks and gluons.</a:t>
            </a:r>
          </a:p>
        </p:txBody>
      </p:sp>
      <p:pic>
        <p:nvPicPr>
          <p:cNvPr id="40" name="Picture 64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441" y="5258765"/>
            <a:ext cx="8763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1" name="Picture 66" descr="Proton_Inner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745" y="5336553"/>
            <a:ext cx="1395413" cy="139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Line 68"/>
          <p:cNvSpPr>
            <a:spLocks noChangeShapeType="1"/>
          </p:cNvSpPr>
          <p:nvPr/>
        </p:nvSpPr>
        <p:spPr bwMode="auto">
          <a:xfrm flipH="1">
            <a:off x="7093545" y="5187328"/>
            <a:ext cx="176213" cy="74612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3" name="Line 69"/>
          <p:cNvSpPr>
            <a:spLocks noChangeShapeType="1"/>
          </p:cNvSpPr>
          <p:nvPr/>
        </p:nvSpPr>
        <p:spPr bwMode="auto">
          <a:xfrm flipH="1">
            <a:off x="7269758" y="5111128"/>
            <a:ext cx="177800" cy="762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" name="Line 70"/>
          <p:cNvSpPr>
            <a:spLocks noChangeShapeType="1"/>
          </p:cNvSpPr>
          <p:nvPr/>
        </p:nvSpPr>
        <p:spPr bwMode="auto">
          <a:xfrm>
            <a:off x="6604595" y="5338140"/>
            <a:ext cx="90488" cy="158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5" name="Freeform 71"/>
          <p:cNvSpPr>
            <a:spLocks/>
          </p:cNvSpPr>
          <p:nvPr/>
        </p:nvSpPr>
        <p:spPr bwMode="auto">
          <a:xfrm rot="3034945">
            <a:off x="6825258" y="5442915"/>
            <a:ext cx="512762" cy="185738"/>
          </a:xfrm>
          <a:custGeom>
            <a:avLst/>
            <a:gdLst>
              <a:gd name="T0" fmla="*/ 0 w 3378"/>
              <a:gd name="T1" fmla="*/ 318 h 682"/>
              <a:gd name="T2" fmla="*/ 69 w 3378"/>
              <a:gd name="T3" fmla="*/ 163 h 682"/>
              <a:gd name="T4" fmla="*/ 112 w 3378"/>
              <a:gd name="T5" fmla="*/ 76 h 682"/>
              <a:gd name="T6" fmla="*/ 149 w 3378"/>
              <a:gd name="T7" fmla="*/ 33 h 682"/>
              <a:gd name="T8" fmla="*/ 205 w 3378"/>
              <a:gd name="T9" fmla="*/ 8 h 682"/>
              <a:gd name="T10" fmla="*/ 248 w 3378"/>
              <a:gd name="T11" fmla="*/ 27 h 682"/>
              <a:gd name="T12" fmla="*/ 316 w 3378"/>
              <a:gd name="T13" fmla="*/ 95 h 682"/>
              <a:gd name="T14" fmla="*/ 365 w 3378"/>
              <a:gd name="T15" fmla="*/ 200 h 682"/>
              <a:gd name="T16" fmla="*/ 396 w 3378"/>
              <a:gd name="T17" fmla="*/ 293 h 682"/>
              <a:gd name="T18" fmla="*/ 452 w 3378"/>
              <a:gd name="T19" fmla="*/ 423 h 682"/>
              <a:gd name="T20" fmla="*/ 514 w 3378"/>
              <a:gd name="T21" fmla="*/ 565 h 682"/>
              <a:gd name="T22" fmla="*/ 570 w 3378"/>
              <a:gd name="T23" fmla="*/ 646 h 682"/>
              <a:gd name="T24" fmla="*/ 625 w 3378"/>
              <a:gd name="T25" fmla="*/ 676 h 682"/>
              <a:gd name="T26" fmla="*/ 681 w 3378"/>
              <a:gd name="T27" fmla="*/ 639 h 682"/>
              <a:gd name="T28" fmla="*/ 737 w 3378"/>
              <a:gd name="T29" fmla="*/ 577 h 682"/>
              <a:gd name="T30" fmla="*/ 798 w 3378"/>
              <a:gd name="T31" fmla="*/ 441 h 682"/>
              <a:gd name="T32" fmla="*/ 854 w 3378"/>
              <a:gd name="T33" fmla="*/ 299 h 682"/>
              <a:gd name="T34" fmla="*/ 904 w 3378"/>
              <a:gd name="T35" fmla="*/ 182 h 682"/>
              <a:gd name="T36" fmla="*/ 959 w 3378"/>
              <a:gd name="T37" fmla="*/ 64 h 682"/>
              <a:gd name="T38" fmla="*/ 1015 w 3378"/>
              <a:gd name="T39" fmla="*/ 15 h 682"/>
              <a:gd name="T40" fmla="*/ 1064 w 3378"/>
              <a:gd name="T41" fmla="*/ 8 h 682"/>
              <a:gd name="T42" fmla="*/ 1133 w 3378"/>
              <a:gd name="T43" fmla="*/ 64 h 682"/>
              <a:gd name="T44" fmla="*/ 1176 w 3378"/>
              <a:gd name="T45" fmla="*/ 151 h 682"/>
              <a:gd name="T46" fmla="*/ 1232 w 3378"/>
              <a:gd name="T47" fmla="*/ 268 h 682"/>
              <a:gd name="T48" fmla="*/ 1287 w 3378"/>
              <a:gd name="T49" fmla="*/ 404 h 682"/>
              <a:gd name="T50" fmla="*/ 1349 w 3378"/>
              <a:gd name="T51" fmla="*/ 540 h 682"/>
              <a:gd name="T52" fmla="*/ 1399 w 3378"/>
              <a:gd name="T53" fmla="*/ 646 h 682"/>
              <a:gd name="T54" fmla="*/ 1467 w 3378"/>
              <a:gd name="T55" fmla="*/ 676 h 682"/>
              <a:gd name="T56" fmla="*/ 1541 w 3378"/>
              <a:gd name="T57" fmla="*/ 633 h 682"/>
              <a:gd name="T58" fmla="*/ 1603 w 3378"/>
              <a:gd name="T59" fmla="*/ 516 h 682"/>
              <a:gd name="T60" fmla="*/ 1658 w 3378"/>
              <a:gd name="T61" fmla="*/ 386 h 682"/>
              <a:gd name="T62" fmla="*/ 1708 w 3378"/>
              <a:gd name="T63" fmla="*/ 262 h 682"/>
              <a:gd name="T64" fmla="*/ 1770 w 3378"/>
              <a:gd name="T65" fmla="*/ 138 h 682"/>
              <a:gd name="T66" fmla="*/ 1807 w 3378"/>
              <a:gd name="T67" fmla="*/ 64 h 682"/>
              <a:gd name="T68" fmla="*/ 1887 w 3378"/>
              <a:gd name="T69" fmla="*/ 2 h 682"/>
              <a:gd name="T70" fmla="*/ 1974 w 3378"/>
              <a:gd name="T71" fmla="*/ 64 h 682"/>
              <a:gd name="T72" fmla="*/ 2036 w 3378"/>
              <a:gd name="T73" fmla="*/ 182 h 682"/>
              <a:gd name="T74" fmla="*/ 2110 w 3378"/>
              <a:gd name="T75" fmla="*/ 361 h 682"/>
              <a:gd name="T76" fmla="*/ 2178 w 3378"/>
              <a:gd name="T77" fmla="*/ 528 h 682"/>
              <a:gd name="T78" fmla="*/ 2240 w 3378"/>
              <a:gd name="T79" fmla="*/ 639 h 682"/>
              <a:gd name="T80" fmla="*/ 2308 w 3378"/>
              <a:gd name="T81" fmla="*/ 676 h 682"/>
              <a:gd name="T82" fmla="*/ 2388 w 3378"/>
              <a:gd name="T83" fmla="*/ 615 h 682"/>
              <a:gd name="T84" fmla="*/ 2463 w 3378"/>
              <a:gd name="T85" fmla="*/ 491 h 682"/>
              <a:gd name="T86" fmla="*/ 2537 w 3378"/>
              <a:gd name="T87" fmla="*/ 305 h 682"/>
              <a:gd name="T88" fmla="*/ 2599 w 3378"/>
              <a:gd name="T89" fmla="*/ 157 h 682"/>
              <a:gd name="T90" fmla="*/ 2673 w 3378"/>
              <a:gd name="T91" fmla="*/ 33 h 682"/>
              <a:gd name="T92" fmla="*/ 2735 w 3378"/>
              <a:gd name="T93" fmla="*/ 8 h 682"/>
              <a:gd name="T94" fmla="*/ 2815 w 3378"/>
              <a:gd name="T95" fmla="*/ 64 h 682"/>
              <a:gd name="T96" fmla="*/ 2877 w 3378"/>
              <a:gd name="T97" fmla="*/ 188 h 682"/>
              <a:gd name="T98" fmla="*/ 2951 w 3378"/>
              <a:gd name="T99" fmla="*/ 361 h 682"/>
              <a:gd name="T100" fmla="*/ 3019 w 3378"/>
              <a:gd name="T101" fmla="*/ 516 h 682"/>
              <a:gd name="T102" fmla="*/ 3094 w 3378"/>
              <a:gd name="T103" fmla="*/ 652 h 682"/>
              <a:gd name="T104" fmla="*/ 3162 w 3378"/>
              <a:gd name="T105" fmla="*/ 676 h 682"/>
              <a:gd name="T106" fmla="*/ 3236 w 3378"/>
              <a:gd name="T107" fmla="*/ 615 h 682"/>
              <a:gd name="T108" fmla="*/ 3316 w 3378"/>
              <a:gd name="T109" fmla="*/ 454 h 682"/>
              <a:gd name="T110" fmla="*/ 3378 w 3378"/>
              <a:gd name="T111" fmla="*/ 305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378" h="682">
                <a:moveTo>
                  <a:pt x="0" y="318"/>
                </a:moveTo>
                <a:cubicBezTo>
                  <a:pt x="25" y="260"/>
                  <a:pt x="50" y="203"/>
                  <a:pt x="69" y="163"/>
                </a:cubicBezTo>
                <a:cubicBezTo>
                  <a:pt x="88" y="123"/>
                  <a:pt x="99" y="98"/>
                  <a:pt x="112" y="76"/>
                </a:cubicBezTo>
                <a:cubicBezTo>
                  <a:pt x="125" y="54"/>
                  <a:pt x="133" y="44"/>
                  <a:pt x="149" y="33"/>
                </a:cubicBezTo>
                <a:cubicBezTo>
                  <a:pt x="165" y="22"/>
                  <a:pt x="189" y="9"/>
                  <a:pt x="205" y="8"/>
                </a:cubicBezTo>
                <a:cubicBezTo>
                  <a:pt x="221" y="7"/>
                  <a:pt x="230" y="13"/>
                  <a:pt x="248" y="27"/>
                </a:cubicBezTo>
                <a:cubicBezTo>
                  <a:pt x="266" y="41"/>
                  <a:pt x="297" y="66"/>
                  <a:pt x="316" y="95"/>
                </a:cubicBezTo>
                <a:cubicBezTo>
                  <a:pt x="335" y="124"/>
                  <a:pt x="352" y="167"/>
                  <a:pt x="365" y="200"/>
                </a:cubicBezTo>
                <a:cubicBezTo>
                  <a:pt x="378" y="233"/>
                  <a:pt x="382" y="256"/>
                  <a:pt x="396" y="293"/>
                </a:cubicBezTo>
                <a:cubicBezTo>
                  <a:pt x="410" y="330"/>
                  <a:pt x="432" y="378"/>
                  <a:pt x="452" y="423"/>
                </a:cubicBezTo>
                <a:cubicBezTo>
                  <a:pt x="472" y="468"/>
                  <a:pt x="494" y="528"/>
                  <a:pt x="514" y="565"/>
                </a:cubicBezTo>
                <a:cubicBezTo>
                  <a:pt x="534" y="602"/>
                  <a:pt x="552" y="628"/>
                  <a:pt x="570" y="646"/>
                </a:cubicBezTo>
                <a:cubicBezTo>
                  <a:pt x="588" y="664"/>
                  <a:pt x="607" y="677"/>
                  <a:pt x="625" y="676"/>
                </a:cubicBezTo>
                <a:cubicBezTo>
                  <a:pt x="643" y="675"/>
                  <a:pt x="662" y="655"/>
                  <a:pt x="681" y="639"/>
                </a:cubicBezTo>
                <a:cubicBezTo>
                  <a:pt x="700" y="623"/>
                  <a:pt x="718" y="610"/>
                  <a:pt x="737" y="577"/>
                </a:cubicBezTo>
                <a:cubicBezTo>
                  <a:pt x="756" y="544"/>
                  <a:pt x="778" y="487"/>
                  <a:pt x="798" y="441"/>
                </a:cubicBezTo>
                <a:cubicBezTo>
                  <a:pt x="818" y="395"/>
                  <a:pt x="836" y="342"/>
                  <a:pt x="854" y="299"/>
                </a:cubicBezTo>
                <a:cubicBezTo>
                  <a:pt x="872" y="256"/>
                  <a:pt x="887" y="221"/>
                  <a:pt x="904" y="182"/>
                </a:cubicBezTo>
                <a:cubicBezTo>
                  <a:pt x="921" y="143"/>
                  <a:pt x="941" y="92"/>
                  <a:pt x="959" y="64"/>
                </a:cubicBezTo>
                <a:cubicBezTo>
                  <a:pt x="977" y="36"/>
                  <a:pt x="998" y="24"/>
                  <a:pt x="1015" y="15"/>
                </a:cubicBezTo>
                <a:cubicBezTo>
                  <a:pt x="1032" y="6"/>
                  <a:pt x="1044" y="0"/>
                  <a:pt x="1064" y="8"/>
                </a:cubicBezTo>
                <a:cubicBezTo>
                  <a:pt x="1084" y="16"/>
                  <a:pt x="1114" y="40"/>
                  <a:pt x="1133" y="64"/>
                </a:cubicBezTo>
                <a:cubicBezTo>
                  <a:pt x="1152" y="88"/>
                  <a:pt x="1160" y="117"/>
                  <a:pt x="1176" y="151"/>
                </a:cubicBezTo>
                <a:cubicBezTo>
                  <a:pt x="1192" y="185"/>
                  <a:pt x="1214" y="226"/>
                  <a:pt x="1232" y="268"/>
                </a:cubicBezTo>
                <a:cubicBezTo>
                  <a:pt x="1250" y="310"/>
                  <a:pt x="1268" y="359"/>
                  <a:pt x="1287" y="404"/>
                </a:cubicBezTo>
                <a:cubicBezTo>
                  <a:pt x="1306" y="449"/>
                  <a:pt x="1330" y="500"/>
                  <a:pt x="1349" y="540"/>
                </a:cubicBezTo>
                <a:cubicBezTo>
                  <a:pt x="1368" y="580"/>
                  <a:pt x="1379" y="623"/>
                  <a:pt x="1399" y="646"/>
                </a:cubicBezTo>
                <a:cubicBezTo>
                  <a:pt x="1419" y="669"/>
                  <a:pt x="1443" y="678"/>
                  <a:pt x="1467" y="676"/>
                </a:cubicBezTo>
                <a:cubicBezTo>
                  <a:pt x="1491" y="674"/>
                  <a:pt x="1518" y="660"/>
                  <a:pt x="1541" y="633"/>
                </a:cubicBezTo>
                <a:cubicBezTo>
                  <a:pt x="1564" y="606"/>
                  <a:pt x="1584" y="557"/>
                  <a:pt x="1603" y="516"/>
                </a:cubicBezTo>
                <a:cubicBezTo>
                  <a:pt x="1622" y="475"/>
                  <a:pt x="1641" y="428"/>
                  <a:pt x="1658" y="386"/>
                </a:cubicBezTo>
                <a:cubicBezTo>
                  <a:pt x="1675" y="344"/>
                  <a:pt x="1689" y="303"/>
                  <a:pt x="1708" y="262"/>
                </a:cubicBezTo>
                <a:cubicBezTo>
                  <a:pt x="1727" y="221"/>
                  <a:pt x="1754" y="171"/>
                  <a:pt x="1770" y="138"/>
                </a:cubicBezTo>
                <a:cubicBezTo>
                  <a:pt x="1786" y="105"/>
                  <a:pt x="1788" y="87"/>
                  <a:pt x="1807" y="64"/>
                </a:cubicBezTo>
                <a:cubicBezTo>
                  <a:pt x="1826" y="41"/>
                  <a:pt x="1859" y="2"/>
                  <a:pt x="1887" y="2"/>
                </a:cubicBezTo>
                <a:cubicBezTo>
                  <a:pt x="1915" y="2"/>
                  <a:pt x="1949" y="34"/>
                  <a:pt x="1974" y="64"/>
                </a:cubicBezTo>
                <a:cubicBezTo>
                  <a:pt x="1999" y="94"/>
                  <a:pt x="2013" y="133"/>
                  <a:pt x="2036" y="182"/>
                </a:cubicBezTo>
                <a:cubicBezTo>
                  <a:pt x="2059" y="231"/>
                  <a:pt x="2086" y="303"/>
                  <a:pt x="2110" y="361"/>
                </a:cubicBezTo>
                <a:cubicBezTo>
                  <a:pt x="2134" y="419"/>
                  <a:pt x="2156" y="482"/>
                  <a:pt x="2178" y="528"/>
                </a:cubicBezTo>
                <a:cubicBezTo>
                  <a:pt x="2200" y="574"/>
                  <a:pt x="2218" y="614"/>
                  <a:pt x="2240" y="639"/>
                </a:cubicBezTo>
                <a:cubicBezTo>
                  <a:pt x="2262" y="664"/>
                  <a:pt x="2283" y="680"/>
                  <a:pt x="2308" y="676"/>
                </a:cubicBezTo>
                <a:cubicBezTo>
                  <a:pt x="2333" y="672"/>
                  <a:pt x="2362" y="646"/>
                  <a:pt x="2388" y="615"/>
                </a:cubicBezTo>
                <a:cubicBezTo>
                  <a:pt x="2414" y="584"/>
                  <a:pt x="2438" y="543"/>
                  <a:pt x="2463" y="491"/>
                </a:cubicBezTo>
                <a:cubicBezTo>
                  <a:pt x="2488" y="439"/>
                  <a:pt x="2514" y="361"/>
                  <a:pt x="2537" y="305"/>
                </a:cubicBezTo>
                <a:cubicBezTo>
                  <a:pt x="2560" y="249"/>
                  <a:pt x="2576" y="202"/>
                  <a:pt x="2599" y="157"/>
                </a:cubicBezTo>
                <a:cubicBezTo>
                  <a:pt x="2622" y="112"/>
                  <a:pt x="2650" y="58"/>
                  <a:pt x="2673" y="33"/>
                </a:cubicBezTo>
                <a:cubicBezTo>
                  <a:pt x="2696" y="8"/>
                  <a:pt x="2711" y="3"/>
                  <a:pt x="2735" y="8"/>
                </a:cubicBezTo>
                <a:cubicBezTo>
                  <a:pt x="2759" y="13"/>
                  <a:pt x="2791" y="34"/>
                  <a:pt x="2815" y="64"/>
                </a:cubicBezTo>
                <a:cubicBezTo>
                  <a:pt x="2839" y="94"/>
                  <a:pt x="2854" y="139"/>
                  <a:pt x="2877" y="188"/>
                </a:cubicBezTo>
                <a:cubicBezTo>
                  <a:pt x="2900" y="237"/>
                  <a:pt x="2927" y="306"/>
                  <a:pt x="2951" y="361"/>
                </a:cubicBezTo>
                <a:cubicBezTo>
                  <a:pt x="2975" y="416"/>
                  <a:pt x="2995" y="468"/>
                  <a:pt x="3019" y="516"/>
                </a:cubicBezTo>
                <a:cubicBezTo>
                  <a:pt x="3043" y="564"/>
                  <a:pt x="3070" y="625"/>
                  <a:pt x="3094" y="652"/>
                </a:cubicBezTo>
                <a:cubicBezTo>
                  <a:pt x="3118" y="679"/>
                  <a:pt x="3138" y="682"/>
                  <a:pt x="3162" y="676"/>
                </a:cubicBezTo>
                <a:cubicBezTo>
                  <a:pt x="3186" y="670"/>
                  <a:pt x="3210" y="652"/>
                  <a:pt x="3236" y="615"/>
                </a:cubicBezTo>
                <a:cubicBezTo>
                  <a:pt x="3262" y="578"/>
                  <a:pt x="3292" y="506"/>
                  <a:pt x="3316" y="454"/>
                </a:cubicBezTo>
                <a:cubicBezTo>
                  <a:pt x="3340" y="402"/>
                  <a:pt x="3368" y="330"/>
                  <a:pt x="3378" y="30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6" name="Line 72"/>
          <p:cNvSpPr>
            <a:spLocks noChangeShapeType="1"/>
          </p:cNvSpPr>
          <p:nvPr/>
        </p:nvSpPr>
        <p:spPr bwMode="auto">
          <a:xfrm flipH="1">
            <a:off x="6915745" y="5261940"/>
            <a:ext cx="177800" cy="762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7" name="Line 73"/>
          <p:cNvSpPr>
            <a:spLocks noChangeShapeType="1"/>
          </p:cNvSpPr>
          <p:nvPr/>
        </p:nvSpPr>
        <p:spPr bwMode="auto">
          <a:xfrm>
            <a:off x="6383933" y="5338140"/>
            <a:ext cx="531812" cy="158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8" name="Text Box 80"/>
          <p:cNvSpPr txBox="1">
            <a:spLocks noChangeArrowheads="1"/>
          </p:cNvSpPr>
          <p:nvPr/>
        </p:nvSpPr>
        <p:spPr bwMode="auto">
          <a:xfrm>
            <a:off x="5771158" y="1882153"/>
            <a:ext cx="45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2400" b="0" smtClean="0">
                <a:cs typeface="+mn-cs"/>
              </a:rPr>
              <a:t>e</a:t>
            </a:r>
            <a:r>
              <a:rPr lang="en-GB" sz="2400" baseline="30000" smtClean="0">
                <a:latin typeface="Palatino"/>
                <a:cs typeface="Arial" charset="0"/>
              </a:rPr>
              <a:t>–</a:t>
            </a:r>
            <a:endParaRPr lang="en-GB" sz="2400" baseline="30000" smtClean="0">
              <a:cs typeface="Arial" charset="0"/>
            </a:endParaRPr>
          </a:p>
        </p:txBody>
      </p:sp>
      <p:sp>
        <p:nvSpPr>
          <p:cNvPr id="49" name="Text Box 81"/>
          <p:cNvSpPr txBox="1">
            <a:spLocks noChangeArrowheads="1"/>
          </p:cNvSpPr>
          <p:nvPr/>
        </p:nvSpPr>
        <p:spPr bwMode="auto">
          <a:xfrm>
            <a:off x="5915620" y="2771153"/>
            <a:ext cx="45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2400" b="0" smtClean="0">
                <a:cs typeface="+mn-cs"/>
              </a:rPr>
              <a:t>e</a:t>
            </a:r>
            <a:r>
              <a:rPr lang="en-GB" sz="2400" baseline="30000" smtClean="0">
                <a:latin typeface="Palatino"/>
                <a:cs typeface="Arial" charset="0"/>
              </a:rPr>
              <a:t>–</a:t>
            </a:r>
            <a:endParaRPr lang="en-GB" sz="2400" baseline="30000" smtClean="0">
              <a:cs typeface="Arial" charset="0"/>
            </a:endParaRPr>
          </a:p>
        </p:txBody>
      </p:sp>
      <p:sp>
        <p:nvSpPr>
          <p:cNvPr id="50" name="Text Box 82"/>
          <p:cNvSpPr txBox="1">
            <a:spLocks noChangeArrowheads="1"/>
          </p:cNvSpPr>
          <p:nvPr/>
        </p:nvSpPr>
        <p:spPr bwMode="auto">
          <a:xfrm>
            <a:off x="5950545" y="3887165"/>
            <a:ext cx="452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2400" b="0" smtClean="0">
                <a:cs typeface="+mn-cs"/>
              </a:rPr>
              <a:t>e</a:t>
            </a:r>
            <a:r>
              <a:rPr lang="en-GB" sz="2400" baseline="30000" smtClean="0">
                <a:latin typeface="Palatino"/>
                <a:cs typeface="Arial" charset="0"/>
              </a:rPr>
              <a:t>–</a:t>
            </a:r>
            <a:endParaRPr lang="en-GB" sz="2400" baseline="30000" smtClean="0">
              <a:cs typeface="Arial" charset="0"/>
            </a:endParaRPr>
          </a:p>
        </p:txBody>
      </p:sp>
      <p:sp>
        <p:nvSpPr>
          <p:cNvPr id="51" name="Text Box 83"/>
          <p:cNvSpPr txBox="1">
            <a:spLocks noChangeArrowheads="1"/>
          </p:cNvSpPr>
          <p:nvPr/>
        </p:nvSpPr>
        <p:spPr bwMode="auto">
          <a:xfrm>
            <a:off x="5987058" y="5085728"/>
            <a:ext cx="452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2400" b="0" smtClean="0">
                <a:cs typeface="+mn-cs"/>
              </a:rPr>
              <a:t>e</a:t>
            </a:r>
            <a:r>
              <a:rPr lang="en-GB" sz="2400" baseline="30000" smtClean="0">
                <a:latin typeface="Palatino"/>
                <a:cs typeface="Arial" charset="0"/>
              </a:rPr>
              <a:t>–</a:t>
            </a:r>
            <a:endParaRPr lang="en-GB" sz="2400" baseline="30000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20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m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"/>
  <p:tag name="PICTUREFILESIZE" val="53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_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3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p_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67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p_4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5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2 = M_X^2 = 10.06 - 2.03E_3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3"/>
  <p:tag name="PICTUREFILESIZE" val="510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Delta^+(1232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0"/>
  <p:tag name="PICTUREFILESIZE" val="215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 = M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1"/>
  <p:tag name="PICTUREFILESIZE" val="1219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 = M_\Delt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5"/>
  <p:tag name="PICTUREFILESIZE" val="150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frac{\d{^2\sigma}}{\d{\Omega}\d{E}}\ \ [\mathrm{nb/GeV\,sr} ]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8"/>
  <p:tag name="PICTUREFILESIZE" val="477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\begin{eqnarray*}&#10; E_1 &amp;=&amp; 4.879\,\mathrm{GeV} \\&#10;\theta &amp;=&amp; 10^\circ 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1"/>
  <p:tag name="PICTUREFILESIZE" val="416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\begin{eqnarray*}&#10; E_3\,[\mathrm{GeV}] 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6"/>
  <p:tag name="PICTUREFILESIZE" val="1687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\begin{eqnarray*}&#10;&amp;&amp; W\,[\mathrm{GeV}]\\ \ \ \ \ 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4"/>
  <p:tag name="PICTUREFILESIZE" val="156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_3&#10;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69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\noindent&#10;Elastic Scattering&#10;\newline&#10;(Divided by 15)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1"/>
  <p:tag name="PICTUREFILESIZE" val="636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q^2&#10;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73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sigma/\sigma_{\mathrm{Mott}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3"/>
  <p:tag name="PICTUREFILESIZE" val="1669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Q^2/\mathrm{GeV}^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9"/>
  <p:tag name="PICTUREFILESIZE" val="2466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\begin{eqnarray*}&amp;&amp; \dbyd{\sigma}{Q^2} = &#10; \frac{4\pi\alpha^2}{Q^4} \left[ f_2(Q^2)\left(1-y-\frac{M^2y^2}{Q^2}\right)  + \frac{1}{2}y^2 f_1(Q^2)  \right]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17"/>
  <p:tag name="PICTUREFILESIZE" val="1465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\begin{eqnarray*}&amp;&amp; \dbyd{\sigma}{\Omega} = &#10; \frac{\alpha^2}{4E_1^2\sin^4\theta/2} \frac{E_3}{E_1}\left( \frac{G_E^2+\tau G_M^2}{(1+\tau)}  \cos^2\frac{\theta}{2}  + 2\tau G_M^2 \sin^2\frac{\theta}{2}   \right)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41"/>
  <p:tag name="PICTUREFILESIZE" val="1730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$\tau = \frac{Q^2}{4M^2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7"/>
  <p:tag name="PICTUREFILESIZE" val="250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\begin{eqnarray*}&amp;&amp; \dbyd{\sigma}{Q^2} = &#10; \frac{4\pi\alpha^2}{Q^4} \left[ \frac{G_E^2+\tau G_M^2}{(1+\tau)} \left(1-y-\frac{M^2y^2}{Q^2}\right)  + \frac{1}{2}y^2G_M^2  \right]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20"/>
  <p:tag name="PICTUREFILESIZE" val="1561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F_1(x,Q^2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7"/>
  <p:tag name="PICTUREFILESIZE" val="226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F_2(x,Q^2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7"/>
  <p:tag name="PICTUREFILESIZE" val="241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V(\vec{r}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8"/>
  <p:tag name="PICTUREFILESIZE" val="117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Q^2 \gg M^2y^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7"/>
  <p:tag name="PICTUREFILESIZE" val="2777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\begin{eqnarray*}&amp;&amp; \dbyd{\sigma}{Q^2} = &#10; \frac{4\pi\alpha^2}{Q^4} \left[\left(1-y-\frac{M^2y^2}{Q^2}\right)   f_2(Q^2)+ \frac{1}{2}y^2 f_1(Q^2)  \right]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17"/>
  <p:tag name="PICTUREFILESIZE" val="1499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\begin{eqnarray*}&amp;&amp; \dbyd{^2\sigma}{x\d{Q^2}} = &#10; \frac{4\pi\alpha^2}{Q^4} \left[ \left(1-y\right)\frac{F_2(x,Q^2)}{x}  + y^2 F_1(x,Q^2)  \right]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98"/>
  <p:tag name="PICTUREFILESIZE" val="13205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\begin{eqnarray*}&amp;&amp; \dbyd{^2\sigma}{x\d{Q^2}} = &#10; \frac{4\pi\alpha^2}{Q^4} \left[ \left(1-y-\frac{M^2y^2}{Q^2}\right)\frac{F_2(x,Q^2)}{x}  + y^2 F_1(x,Q^2)  \right]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40"/>
  <p:tag name="PICTUREFILESIZE" val="1642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_K = E \ \ (E\gg m_e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6"/>
  <p:tag name="PICTUREFILESIZE" val="333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$&#10;          \left(\dbyd{\sigma}{\Omega}\right)_{\mathrm{Mott}} = &#10;      \frac{\alpha^2}{4E^2\sin^4\theta/2} \cos^2{\frac{\theta}{2}}&#10;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6"/>
  <p:tag name="PICTUREFILESIZE" val="961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E_K \ll m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8"/>
  <p:tag name="PICTUREFILESIZE" val="186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vec{r}^\prim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6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d{^3\vec{r}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9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vec{R} = \vec{r}-\vec{r}^\prim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0"/>
  <p:tag name="PICTUREFILESIZE" val="137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$V(\vec{r}) = \int \frac{Q\rho(\vec{r}^\prime)}{4\pi|\vec{r}-\vec{r}^\prime|}d^3\vec{r}^\prime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7"/>
  <p:tag name="PICTUREFILESIZE" val="714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M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64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\begin{eqnarray*}&#10;  M_{fi} &amp;=&amp; \langle{\psi_f|V(\vec{r})|\psi_i}\rangle &#10;            = \ \int e^{-i\vec{p_3}.\vec{r}} V(\vec{r}) e^{i\vec{p}_1.\vec{r}}\d^3{\vec{r}} \\&#10;            &amp;=&amp; \int\int e^{i\vec{q}.\vec{r}}  \frac{Q\rho(\vec{r}^\prime)}{4\pi|\vec{r}-\vec{r}^\prime|}\d{^3\vec{r}^\prime}\d{^3\vec{r}} = \&#10;           \int\int e^{i\vec{q}.(\vec{r}-\vec{r}^\prime)}e^{i\vec{q}.\vec{r}^\prime}  \frac{Q\rho(\vec{r}^\prime)}{4\pi|\vec{r}-\vec{r^\prime}|}\d{^3\vec{r}^\prime}\d{^3\vec{r}} 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04"/>
  <p:tag name="PICTUREFILESIZE" val="2916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vec{r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39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$F(\vec{q}^2) = \int \rho(\vec{r})e^{i\vec{q}.\vec{r}}\d{^3\vec{r}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4"/>
  <p:tag name="PICTUREFILESIZE" val="594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\begin{eqnarray*}&#10;M_{fi} &amp;=&amp; \int e^{i\vec{q}.\vec{R}} \frac{Q}{4\pi|\vec{R}|} \d{^3\vec{R}} \int \rho(\vec{r}^\prime)e^{i\vec{q}.\vec{r}^\prime} \d{^3\vec{r}^\prime} \ = \&#10;(M_{fi})_{point} F(\vec{q}^2)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56"/>
  <p:tag name="PICTUREFILESIZE" val="1569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V(\vec{r}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8"/>
  <p:tag name="PICTUREFILESIZE" val="117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int \rho(\vec{r}) \d{^3\vec{r}}=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5"/>
  <p:tag name="PICTUREFILESIZE" val="254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WIDTH" val="10"/>
  <p:tag name="PICTUREFILESIZE" val="623"/>
  <p:tag name="TEXPOINT" val="latex"/>
  <p:tag name="SOURCE" val="\documentclass{article}\pagestyle{empty}&#10;\usepackage{partiiiparticles}&#10;\begin{document}&#10;&#10;$\vec{p}_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vec{p}_3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77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\vec{q} = (\vec{p}_1-\vec{p}_3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5"/>
  <p:tag name="PICTUREFILESIZE" val="242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vec{r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39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lambda \gg r_p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0"/>
  <p:tag name="PICTUREFILESIZE" val="144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vec{r}^\prime&#10;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6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vec{r} - \vec{r}^\prim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2"/>
  <p:tag name="PICTUREFILESIZE" val="83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F(\vec{q}^2) =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1"/>
  <p:tag name="PICTUREFILESIZE" val="185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rho(\vec{r}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8"/>
  <p:tag name="PICTUREFILESIZE" val="117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F(\vec{q}^2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4"/>
  <p:tag name="PICTUREFILESIZE" val="157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$&#10;          \left(\dbyd{\sigma}{\Omega}\right)_{\mathrm{Mott}} \rightarrow&#10;      \frac{\alpha^2}{4E^2\sin^4\theta/2} \cos^2{\frac{\theta}{2}}|F(\vec{q}^2)|^2&#10;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72"/>
  <p:tag name="PICTUREFILESIZE" val="1206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$&#10;          \left(\dbyd{\sigma}{\Omega}\right)_{\mathrm{Mott}} =&#10;      \frac{\alpha^2}{4E^2\sin^4\theta/2} \cos^2{\frac{\theta}{2}}&#10;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6"/>
  <p:tag name="PICTUREFILESIZE" val="961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\begin{eqnarray*}&amp;&amp; \dbyd{\sigma}{\Omega} = &#10; \frac{\alpha^2}{4E_1^2\sin^4\theta/2} \frac{E_3}{E_1}\left( \cos^2\theta/2  - \frac{q^2}{2M^2}\sin^2\theta/2   \right)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06"/>
  <p:tag name="PICTUREFILESIZE" val="1431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E_3/E_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5"/>
  <p:tag name="PICTUREFILESIZE" val="128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propto \sin^2\frac{\theta}{2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3"/>
  <p:tag name="PICTUREFILESIZE" val="176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lambda \sim r_p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8"/>
  <p:tag name="PICTUREFILESIZE" val="12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\begin{eqnarray*}&amp;&amp; \dbyd{\sigma}{\Omega} = &#10; \frac{\alpha^2}{4E_1^2\sin^4\theta/2} \frac{E_3}{E_1}\left( \cos^2\theta/2  - \frac{q^2}{2M^2}\sin^2\theta/2   \right)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06"/>
  <p:tag name="PICTUREFILESIZE" val="1431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thet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3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E_3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65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q^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73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$\frac{E_3}{E_1} = \frac{M}{M+E_1(1-\cos\theta)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9"/>
  <p:tag name="PICTUREFILESIZE" val="531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$q^2 = -\frac{2ME_1^2(1-\cos\theta)}{M+E_1(1-\cos\theta)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4"/>
  <p:tag name="PICTUREFILESIZE" val="778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$E_3= \frac{M E_1}{M+E_1(1-\cos\theta)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8"/>
  <p:tag name="PICTUREFILESIZE" val="531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$E_3= \frac{938 \times 529}{938+529(1-\cos75^\circ)} = 373 \ \mbox{MeV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7"/>
  <p:tag name="PICTUREFILESIZE" val="1069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$|q^2| = \frac{2\times938\times529^2(1-\cos75^\circ)}{938+529(1-\cos75^\circ)}  = 294\, \mbox{MeV}^2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93"/>
  <p:tag name="PICTUREFILESIZE" val="1436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G_E(q^2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9"/>
  <p:tag name="PICTUREFILESIZE" val="189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lambda &lt; r_p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8"/>
  <p:tag name="PICTUREFILESIZE" val="131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G_M(q^2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0"/>
  <p:tag name="PICTUREFILESIZE" val="203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$\tau = -\frac{q^2}{4M^2} &gt;0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3"/>
  <p:tag name="PICTUREFILESIZE" val="304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\begin{eqnarray*}&amp;&amp; \dbyd{\sigma}{\Omega} = &#10; \frac{\alpha^2}{4E_1^2\sin^4\theta/2} \frac{E_3}{E_1}\left( \frac{G_E^2+\tau G_M^2}{(1+\tau)}  \cos^2\frac{\theta}{2}  + 2\tau G_M^2 \sin^2\frac{\theta}{2}   \right)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41"/>
  <p:tag name="PICTUREFILESIZE" val="1730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$G_E(q^2) \approx G_E(\vec{q}^2) = \int e^{i\vec{q}.\vec{r}}\rho(\vec{r}) \d{^3\vec{r}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42"/>
  <p:tag name="PICTUREFILESIZE" val="838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$G_M(q^2) \approx G_M(\vec{q}^2) = \int e^{i\vec{q}.\vec{r}}\mu(\vec{r}) \d{^3\vec{r}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45"/>
  <p:tag name="PICTUREFILESIZE" val="801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$G_M(0)  = \int\mu(\vec{r}) \d{^3\vec{r}} = \mu_p = +2.79 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41"/>
  <p:tag name="PICTUREFILESIZE" val="725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$G_E(0) = \int \rho(\vec{r}) \d{^3\vec{r}} = 1 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6"/>
  <p:tag name="PICTUREFILESIZE" val="498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{q^2}/{4M^2} \ll 1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1"/>
  <p:tag name="PICTUREFILESIZE" val="271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$$\vec{\mu} = \frac{e}{M}\vec{S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6"/>
  <p:tag name="PICTUREFILESIZE" val="206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$$\vec{\mu} = 2.79 \frac{e}{M}\vec{S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4"/>
  <p:tag name="PICTUREFILESIZE" val="311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lambda \ll r_p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0"/>
  <p:tag name="PICTUREFILESIZE" val="145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\begin{eqnarray*}&amp;&amp; \dbyd{\sigma}{\Omega} = &#10; \left(\dbyd{\sigma}{\Omega}\right)_0\left( \frac{G_E^2+\tau G_M^2}{(1+\tau)}    + 2\tau G_M^2 \tan^2\frac{\theta}{2}   \right)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82"/>
  <p:tag name="PICTUREFILESIZE" val="1353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\begin{eqnarray*}&amp;&amp; \left(\dbyd{\sigma}{\Omega}\right)_0 = &#10; \frac{\alpha^2}{4E_1^2\sin^4\theta/2} \frac{E_3}{E_1}\cos^2\frac{\theta}{2}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8"/>
  <p:tag name="PICTUREFILESIZE" val="1029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$\tau = -{q^2}/{4M^2} \approx 0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4"/>
  <p:tag name="PICTUREFILESIZE" val="326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WIDTH" val="102"/>
  <p:tag name="PICTUREFILESIZE" val="8208"/>
  <p:tag name="TEXPOINT" val="latex"/>
  <p:tag name="SOURCE" val="\documentclass{article}\pagestyle{empty}&#10;\usepackage{partiiiparticles}&#10;\begin{document}&#10;&#10;\begin{eqnarray*}&amp;&amp; \dbyd{\sigma}{\Omega} \left/ &#10; \left(\dbyd{\sigma}{\Omega}\right)_0 \right. \approx G_E^2(q^2) 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tau\gg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4"/>
  <p:tag name="PICTUREFILESIZE" val="90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q^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73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\begin{eqnarray*}&amp;&amp; \dbyd{\sigma}{\Omega} \left/ &#10; \left(\dbyd{\sigma}{\Omega}\right)_0\right. \approx  \left(1+2 \tau \tan^2\frac{\theta}{2}\right)G_M^2(q^2)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72"/>
  <p:tag name="PICTUREFILESIZE" val="1270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\begin{eqnarray*}&amp;&amp; \dbyd{\sigma}{\Omega} \left/ &#10; \left(\dbyd{\sigma}{\Omega}\right)_0\right.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0"/>
  <p:tag name="PICTUREFILESIZE" val="507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mathrm{slope} \ = 2\tau G^2_M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0"/>
  <p:tag name="PICTUREFILESIZE" val="281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mathrm{intercept} = \left(  \frac{G_E^2+\tau G_M^2}{1+\tau}  \right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1"/>
  <p:tag name="PICTUREFILESIZE" val="516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$&#10;          \left(\dbyd{\sigma}{\Omega}\right)_{\mathrm{Rutherford}} = &#10;      \frac{\alpha^2}{16E_K^2\sin^4\theta/2} &#10;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1"/>
  <p:tag name="PICTUREFILESIZE" val="900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tan^2\theta/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5"/>
  <p:tag name="PICTUREFILESIZE" val="183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\begin{eqnarray*}&amp;&amp; \dbyd{\sigma}{\Omega} \left/ &#10; \left(\dbyd{\sigma}{\Omega}\right)_0\right.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0"/>
  <p:tag name="PICTUREFILESIZE" val="507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tan^2\theta/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5"/>
  <p:tag name="PICTUREFILESIZE" val="183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q^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73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{q^2 = 293 \, \mathrm{MeV}^2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3"/>
  <p:tag name="PICTUREFILESIZE" val="324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r{\bf G_M(q^2)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256"/>
  <p:tag name="ORIGWIDTH" val="32"/>
  <p:tag name="PICTUREFILESIZE" val="3787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r{\bf G_E(q^2)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256"/>
  <p:tag name="ORIGWIDTH" val="30"/>
  <p:tag name="PICTUREFILESIZE" val="343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q^2/\mathrm{GeV}^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8"/>
  <p:tag name="PICTUREFILESIZE" val="229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mathrm{Form \ Factor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0"/>
  <p:tag name="PICTUREFILESIZE" val="173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WIDTH" val="13"/>
  <p:tag name="PICTUREFILESIZE" val="501"/>
  <p:tag name="TEXPOINT" val="latex"/>
  <p:tag name="SOURCE" val="\documentclass{article}\pagestyle{empty}&#10;\usepackage{partiiiparticles}&#10;\begin{document}&#10;&#10;$1.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V(\vec{r}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8"/>
  <p:tag name="PICTUREFILESIZE" val="11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WIDTH" val="13"/>
  <p:tag name="PICTUREFILESIZE" val="694"/>
  <p:tag name="TEXPOINT" val="latex"/>
  <p:tag name="SOURCE" val="\documentclass{article}\pagestyle{empty}&#10;\usepackage{partiiiparticles}&#10;\begin{document}&#10;&#10;$0.5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WIDTH" val="13"/>
  <p:tag name="PICTUREFILESIZE" val="501"/>
  <p:tag name="TEXPOINT" val="latex"/>
  <p:tag name="SOURCE" val="\documentclass{article}\pagestyle{empty}&#10;\usepackage{partiiiparticles}&#10;\begin{document}&#10;&#10;$1.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2.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4"/>
  <p:tag name="PICTUREFILESIZE" val="72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&#10;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36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&#10;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366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G_M(q^2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0"/>
  <p:tag name="PICTUREFILESIZE" val="203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$G_E^p(q^2) \approx \frac{G_M^p}{2.79} \approx \frac{1}{( 1+q^2/0.71 \mathrm{GeV^2}  )^2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8"/>
  <p:tag name="PICTUREFILESIZE" val="10167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a \approx 0.24\ \mathrm{fm}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0"/>
  <p:tag name="PICTUREFILESIZE" val="200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r_{rms} \approx 0.8\ \mathrm{fm}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4"/>
  <p:tag name="PICTUREFILESIZE" val="241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q^2&#10;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73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WIDTH" val="6"/>
  <p:tag name="PICTUREFILESIZE" val="434"/>
  <p:tag name="SOURCE" val="\documentclass{article}\pagestyle{empty}&#10;\usepackage{partiiiparticles}&#10;\begin{document}&#10;&#10;$\theta&#10;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$G_M(q^2) \propto q^{-4} 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7"/>
  <p:tag name="PICTUREFILESIZE" val="299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$\rho(r) \approx \rho_0e^{-r/a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1"/>
  <p:tag name="PICTUREFILESIZE" val="314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q^2/\mathrm{GeV}^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8"/>
  <p:tag name="PICTUREFILESIZE" val="229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$\frac{1}{\left(1+\frac{q^2}{0.71\mathrm{GeV^2}}\right)^2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5"/>
  <p:tag name="PICTUREFILESIZE" val="408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G_M(q^2)/2.79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4"/>
  <p:tag name="PICTUREFILESIZE" val="330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\begin{eqnarray*}&amp;&amp; \left(\dbyd{\sigma}{\Omega}\right)_{elastic} \propto q^{-6} 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5"/>
  <p:tag name="PICTUREFILESIZE" val="535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Q^2 = -q^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0"/>
  <p:tag name="PICTUREFILESIZE" val="175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sigma/\sigma_{\mathrm{Mott}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3"/>
  <p:tag name="PICTUREFILESIZE" val="166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p_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3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p_3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69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17907</TotalTime>
  <Words>2737</Words>
  <Application>Microsoft Macintosh PowerPoint</Application>
  <PresentationFormat>On-screen Show (4:3)</PresentationFormat>
  <Paragraphs>458</Paragraphs>
  <Slides>37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Module</vt:lpstr>
      <vt:lpstr>Equation</vt:lpstr>
      <vt:lpstr> Lecture #8</vt:lpstr>
      <vt:lpstr>The fifth quark</vt:lpstr>
      <vt:lpstr>Bottonium</vt:lpstr>
      <vt:lpstr>Bottonium today</vt:lpstr>
      <vt:lpstr>Bottonium today</vt:lpstr>
      <vt:lpstr>Bottonium today</vt:lpstr>
      <vt:lpstr>Spectrum of  bound states</vt:lpstr>
      <vt:lpstr>Quarks</vt:lpstr>
      <vt:lpstr>Probing the structure of the proton</vt:lpstr>
      <vt:lpstr>Scattering – non relativistic</vt:lpstr>
      <vt:lpstr>Scattering – relativistic </vt:lpstr>
      <vt:lpstr>Scattering – relativistic + charge distribution </vt:lpstr>
      <vt:lpstr>Scattering – relativistic + charge distribution  </vt:lpstr>
      <vt:lpstr>Scattering – relativistic + charge + proton recoil</vt:lpstr>
      <vt:lpstr>Scattering – relativistic + charge + proton recoil</vt:lpstr>
      <vt:lpstr>Scattering – relativistic + charge + p recoil + p size</vt:lpstr>
      <vt:lpstr>Scattering – relativistic + charge + p recoil + p size</vt:lpstr>
      <vt:lpstr>Scattering – relativistic + charge + p recoil + p size</vt:lpstr>
      <vt:lpstr>Hofstader’s experiment</vt:lpstr>
      <vt:lpstr>Scattering – measurements</vt:lpstr>
      <vt:lpstr>Proton radius today</vt:lpstr>
      <vt:lpstr>Higher energy e-p scattering</vt:lpstr>
      <vt:lpstr>High q2 results</vt:lpstr>
      <vt:lpstr>High q2 results</vt:lpstr>
      <vt:lpstr>Inelastic scattering</vt:lpstr>
      <vt:lpstr>Inelastic cross sections</vt:lpstr>
      <vt:lpstr>Elastic Inelastic scattering</vt:lpstr>
      <vt:lpstr>Deep inelastic scattering</vt:lpstr>
      <vt:lpstr>Color and QCD</vt:lpstr>
      <vt:lpstr>Color</vt:lpstr>
      <vt:lpstr>From Color to QCD </vt:lpstr>
      <vt:lpstr>Implications (I) - running αs</vt:lpstr>
      <vt:lpstr>Implications (I) - running αs</vt:lpstr>
      <vt:lpstr>Implications (I) - running αs</vt:lpstr>
      <vt:lpstr>Implications (I) - running αs</vt:lpstr>
      <vt:lpstr>Implications (I) - running αs</vt:lpstr>
      <vt:lpstr>Tuesday lectures</vt:lpstr>
    </vt:vector>
  </TitlesOfParts>
  <Company>Physik-Institut, University of Zurich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Lecture #1</dc:title>
  <dc:creator>Florencia Canelli</dc:creator>
  <cp:lastModifiedBy>Florencia Canelli</cp:lastModifiedBy>
  <cp:revision>593</cp:revision>
  <dcterms:created xsi:type="dcterms:W3CDTF">2016-09-17T12:23:00Z</dcterms:created>
  <dcterms:modified xsi:type="dcterms:W3CDTF">2016-11-24T10:06:35Z</dcterms:modified>
</cp:coreProperties>
</file>